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4" r:id="rId2"/>
  </p:sldMasterIdLst>
  <p:notesMasterIdLst>
    <p:notesMasterId r:id="rId24"/>
  </p:notesMasterIdLst>
  <p:sldIdLst>
    <p:sldId id="278" r:id="rId3"/>
    <p:sldId id="280" r:id="rId4"/>
    <p:sldId id="281" r:id="rId5"/>
    <p:sldId id="301" r:id="rId6"/>
    <p:sldId id="300" r:id="rId7"/>
    <p:sldId id="285" r:id="rId8"/>
    <p:sldId id="282" r:id="rId9"/>
    <p:sldId id="305" r:id="rId10"/>
    <p:sldId id="306" r:id="rId11"/>
    <p:sldId id="307" r:id="rId12"/>
    <p:sldId id="313" r:id="rId13"/>
    <p:sldId id="311" r:id="rId14"/>
    <p:sldId id="309" r:id="rId15"/>
    <p:sldId id="310" r:id="rId16"/>
    <p:sldId id="308" r:id="rId17"/>
    <p:sldId id="312" r:id="rId18"/>
    <p:sldId id="294" r:id="rId19"/>
    <p:sldId id="302" r:id="rId20"/>
    <p:sldId id="290" r:id="rId21"/>
    <p:sldId id="304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1"/>
    <p:restoredTop sz="94741"/>
  </p:normalViewPr>
  <p:slideViewPr>
    <p:cSldViewPr snapToGrid="0" snapToObjects="1">
      <p:cViewPr varScale="1">
        <p:scale>
          <a:sx n="104" d="100"/>
          <a:sy n="104" d="100"/>
        </p:scale>
        <p:origin x="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.jarvis\AppData\Local\Microsoft\Windows\INetCache\Content.Outlook\0GKGD2HT\Triage%20Audit%20Sept-Jan%2026%20-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.jarvis\AppData\Local\Microsoft\Windows\INetCache\Content.Outlook\0GKGD2HT\Triage%20Audit%20Sept-Jan%2026%20-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Submissions</a:t>
            </a:r>
          </a:p>
        </c:rich>
      </c:tx>
      <c:layout>
        <c:manualLayout>
          <c:xMode val="edge"/>
          <c:yMode val="edge"/>
          <c:x val="0.304420144711508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Report!$A$5</c:f>
              <c:strCache>
                <c:ptCount val="1"/>
                <c:pt idx="0">
                  <c:v>Total no of systmconnects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Report!$B$5:$E$5</c:f>
              <c:numCache>
                <c:formatCode>General</c:formatCode>
                <c:ptCount val="4"/>
                <c:pt idx="0">
                  <c:v>2874</c:v>
                </c:pt>
                <c:pt idx="1">
                  <c:v>3379</c:v>
                </c:pt>
                <c:pt idx="2">
                  <c:v>2777</c:v>
                </c:pt>
                <c:pt idx="3">
                  <c:v>3187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26-49F0-BF87-A4DAF854F4F3}"/>
            </c:ext>
          </c:extLst>
        </c:ser>
        <c:ser>
          <c:idx val="1"/>
          <c:order val="1"/>
          <c:tx>
            <c:strRef>
              <c:f>Report!$A$6</c:f>
              <c:strCache>
                <c:ptCount val="1"/>
                <c:pt idx="0">
                  <c:v>Source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Report!$B$6:$E$6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26-49F0-BF87-A4DAF854F4F3}"/>
            </c:ext>
          </c:extLst>
        </c:ser>
        <c:ser>
          <c:idx val="2"/>
          <c:order val="2"/>
          <c:tx>
            <c:strRef>
              <c:f>Report!$A$7</c:f>
              <c:strCache>
                <c:ptCount val="1"/>
                <c:pt idx="0">
                  <c:v>Carer or proxy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Report!$B$7:$E$7</c:f>
              <c:numCache>
                <c:formatCode>General</c:formatCode>
                <c:ptCount val="4"/>
                <c:pt idx="0">
                  <c:v>63</c:v>
                </c:pt>
                <c:pt idx="1">
                  <c:v>70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26-49F0-BF87-A4DAF854F4F3}"/>
            </c:ext>
          </c:extLst>
        </c:ser>
        <c:ser>
          <c:idx val="3"/>
          <c:order val="3"/>
          <c:tx>
            <c:strRef>
              <c:f>Report!$A$8</c:f>
              <c:strCache>
                <c:ptCount val="1"/>
                <c:pt idx="0">
                  <c:v>General practice admin staff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Report!$B$8:$E$8</c:f>
              <c:numCache>
                <c:formatCode>General</c:formatCode>
                <c:ptCount val="4"/>
                <c:pt idx="0">
                  <c:v>1715</c:v>
                </c:pt>
                <c:pt idx="1">
                  <c:v>1890</c:v>
                </c:pt>
                <c:pt idx="2">
                  <c:v>1603</c:v>
                </c:pt>
                <c:pt idx="3">
                  <c:v>1974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26-49F0-BF87-A4DAF854F4F3}"/>
            </c:ext>
          </c:extLst>
        </c:ser>
        <c:ser>
          <c:idx val="4"/>
          <c:order val="4"/>
          <c:tx>
            <c:strRef>
              <c:f>Report!$A$9</c:f>
              <c:strCache>
                <c:ptCount val="1"/>
                <c:pt idx="0">
                  <c:v>Healthcare Professional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Report!$B$9:$E$9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26-49F0-BF87-A4DAF854F4F3}"/>
            </c:ext>
          </c:extLst>
        </c:ser>
        <c:ser>
          <c:idx val="5"/>
          <c:order val="5"/>
          <c:tx>
            <c:strRef>
              <c:f>Report!$A$10</c:f>
              <c:strCache>
                <c:ptCount val="1"/>
                <c:pt idx="0">
                  <c:v>Self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Report!$B$10:$E$10</c:f>
              <c:numCache>
                <c:formatCode>General</c:formatCode>
                <c:ptCount val="4"/>
                <c:pt idx="0">
                  <c:v>1094</c:v>
                </c:pt>
                <c:pt idx="1">
                  <c:v>1419</c:v>
                </c:pt>
                <c:pt idx="2">
                  <c:v>1098</c:v>
                </c:pt>
                <c:pt idx="3">
                  <c:v>1138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26-49F0-BF87-A4DAF854F4F3}"/>
            </c:ext>
          </c:extLst>
        </c:ser>
        <c:ser>
          <c:idx val="6"/>
          <c:order val="6"/>
          <c:tx>
            <c:strRef>
              <c:f>Report!$A$11</c:f>
              <c:strCache>
                <c:ptCount val="1"/>
                <c:pt idx="0">
                  <c:v>Type of Submission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Report!$B$11:$E$11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26-49F0-BF87-A4DAF854F4F3}"/>
            </c:ext>
          </c:extLst>
        </c:ser>
        <c:ser>
          <c:idx val="7"/>
          <c:order val="7"/>
          <c:tx>
            <c:strRef>
              <c:f>Report!$A$12</c:f>
              <c:strCache>
                <c:ptCount val="1"/>
                <c:pt idx="0">
                  <c:v>Clinical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Report!$B$12:$E$12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26-49F0-BF87-A4DAF854F4F3}"/>
            </c:ext>
          </c:extLst>
        </c:ser>
        <c:ser>
          <c:idx val="8"/>
          <c:order val="8"/>
          <c:tx>
            <c:strRef>
              <c:f>Report!$A$13</c:f>
              <c:strCache>
                <c:ptCount val="1"/>
                <c:pt idx="0">
                  <c:v>Existing Clinical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Report!$B$13:$E$13</c:f>
              <c:numCache>
                <c:formatCode>General</c:formatCode>
                <c:ptCount val="4"/>
                <c:pt idx="0">
                  <c:v>827</c:v>
                </c:pt>
                <c:pt idx="1">
                  <c:v>990</c:v>
                </c:pt>
                <c:pt idx="2">
                  <c:v>716</c:v>
                </c:pt>
                <c:pt idx="3">
                  <c:v>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F26-49F0-BF87-A4DAF854F4F3}"/>
            </c:ext>
          </c:extLst>
        </c:ser>
        <c:ser>
          <c:idx val="9"/>
          <c:order val="9"/>
          <c:tx>
            <c:strRef>
              <c:f>Report!$A$14</c:f>
              <c:strCache>
                <c:ptCount val="1"/>
                <c:pt idx="0">
                  <c:v>Medication query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Report!$B$14:$E$14</c:f>
              <c:numCache>
                <c:formatCode>General</c:formatCode>
                <c:ptCount val="4"/>
                <c:pt idx="0">
                  <c:v>151</c:v>
                </c:pt>
                <c:pt idx="1">
                  <c:v>158</c:v>
                </c:pt>
                <c:pt idx="2">
                  <c:v>142</c:v>
                </c:pt>
                <c:pt idx="3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F26-49F0-BF87-A4DAF854F4F3}"/>
            </c:ext>
          </c:extLst>
        </c:ser>
        <c:ser>
          <c:idx val="10"/>
          <c:order val="10"/>
          <c:tx>
            <c:strRef>
              <c:f>Report!$A$15</c:f>
              <c:strCache>
                <c:ptCount val="1"/>
                <c:pt idx="0">
                  <c:v>New Clinical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Report!$B$15:$E$15</c:f>
              <c:numCache>
                <c:formatCode>General</c:formatCode>
                <c:ptCount val="4"/>
                <c:pt idx="0">
                  <c:v>1615</c:v>
                </c:pt>
                <c:pt idx="1">
                  <c:v>1924</c:v>
                </c:pt>
                <c:pt idx="2">
                  <c:v>1644</c:v>
                </c:pt>
                <c:pt idx="3">
                  <c:v>1902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F26-49F0-BF87-A4DAF854F4F3}"/>
            </c:ext>
          </c:extLst>
        </c:ser>
        <c:ser>
          <c:idx val="11"/>
          <c:order val="11"/>
          <c:tx>
            <c:strRef>
              <c:f>Report!$A$16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Report!$B$16:$E$16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F26-49F0-BF87-A4DAF854F4F3}"/>
            </c:ext>
          </c:extLst>
        </c:ser>
        <c:ser>
          <c:idx val="12"/>
          <c:order val="12"/>
          <c:tx>
            <c:strRef>
              <c:f>Report!$A$17</c:f>
              <c:strCache>
                <c:ptCount val="1"/>
                <c:pt idx="0">
                  <c:v>Admin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Report!$B$17:$E$17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26-49F0-BF87-A4DAF854F4F3}"/>
            </c:ext>
          </c:extLst>
        </c:ser>
        <c:ser>
          <c:idx val="13"/>
          <c:order val="13"/>
          <c:tx>
            <c:strRef>
              <c:f>Report!$A$18</c:f>
              <c:strCache>
                <c:ptCount val="1"/>
                <c:pt idx="0">
                  <c:v>Request for Fit Note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Report!$B$18:$E$18</c:f>
              <c:numCache>
                <c:formatCode>General</c:formatCode>
                <c:ptCount val="4"/>
                <c:pt idx="0">
                  <c:v>106</c:v>
                </c:pt>
                <c:pt idx="1">
                  <c:v>112</c:v>
                </c:pt>
                <c:pt idx="2">
                  <c:v>121</c:v>
                </c:pt>
                <c:pt idx="3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F26-49F0-BF87-A4DAF854F4F3}"/>
            </c:ext>
          </c:extLst>
        </c:ser>
        <c:ser>
          <c:idx val="14"/>
          <c:order val="14"/>
          <c:tx>
            <c:strRef>
              <c:f>Report!$A$19</c:f>
              <c:strCache>
                <c:ptCount val="1"/>
                <c:pt idx="0">
                  <c:v>Request for Letter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Report!$B$19:$E$19</c:f>
              <c:numCache>
                <c:formatCode>General</c:formatCode>
                <c:ptCount val="4"/>
                <c:pt idx="0">
                  <c:v>47</c:v>
                </c:pt>
                <c:pt idx="1">
                  <c:v>76</c:v>
                </c:pt>
                <c:pt idx="2">
                  <c:v>56</c:v>
                </c:pt>
                <c:pt idx="3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F26-49F0-BF87-A4DAF854F4F3}"/>
            </c:ext>
          </c:extLst>
        </c:ser>
        <c:ser>
          <c:idx val="15"/>
          <c:order val="15"/>
          <c:tx>
            <c:strRef>
              <c:f>Report!$A$20</c:f>
              <c:strCache>
                <c:ptCount val="1"/>
                <c:pt idx="0">
                  <c:v>Request for medication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Report!$B$20:$E$20</c:f>
              <c:numCache>
                <c:formatCode>General</c:formatCode>
                <c:ptCount val="4"/>
                <c:pt idx="0">
                  <c:v>101</c:v>
                </c:pt>
                <c:pt idx="1">
                  <c:v>94</c:v>
                </c:pt>
                <c:pt idx="2">
                  <c:v>71</c:v>
                </c:pt>
                <c:pt idx="3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F26-49F0-BF87-A4DAF854F4F3}"/>
            </c:ext>
          </c:extLst>
        </c:ser>
        <c:ser>
          <c:idx val="16"/>
          <c:order val="16"/>
          <c:tx>
            <c:strRef>
              <c:f>Report!$A$21</c:f>
              <c:strCache>
                <c:ptCount val="1"/>
                <c:pt idx="0">
                  <c:v>Request for Test Result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Report!$B$21:$E$21</c:f>
              <c:numCache>
                <c:formatCode>General</c:formatCode>
                <c:ptCount val="4"/>
                <c:pt idx="0">
                  <c:v>27</c:v>
                </c:pt>
                <c:pt idx="1">
                  <c:v>25</c:v>
                </c:pt>
                <c:pt idx="2">
                  <c:v>27</c:v>
                </c:pt>
                <c:pt idx="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F26-49F0-BF87-A4DAF854F4F3}"/>
            </c:ext>
          </c:extLst>
        </c:ser>
        <c:ser>
          <c:idx val="17"/>
          <c:order val="17"/>
          <c:tx>
            <c:strRef>
              <c:f>Report!$A$22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Report!$B$22:$E$22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F26-49F0-BF87-A4DAF854F4F3}"/>
            </c:ext>
          </c:extLst>
        </c:ser>
        <c:ser>
          <c:idx val="18"/>
          <c:order val="18"/>
          <c:tx>
            <c:strRef>
              <c:f>Report!$A$23</c:f>
              <c:strCache>
                <c:ptCount val="1"/>
                <c:pt idx="0">
                  <c:v>Outcome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Report!$B$23:$E$23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F26-49F0-BF87-A4DAF854F4F3}"/>
            </c:ext>
          </c:extLst>
        </c:ser>
        <c:ser>
          <c:idx val="19"/>
          <c:order val="19"/>
          <c:tx>
            <c:strRef>
              <c:f>Report!$A$24</c:f>
              <c:strCache>
                <c:ptCount val="1"/>
                <c:pt idx="0">
                  <c:v>Actioned – other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Report!$B$24:$E$24</c:f>
              <c:numCache>
                <c:formatCode>General</c:formatCode>
                <c:ptCount val="4"/>
                <c:pt idx="0">
                  <c:v>466</c:v>
                </c:pt>
                <c:pt idx="1">
                  <c:v>728</c:v>
                </c:pt>
                <c:pt idx="2">
                  <c:v>567</c:v>
                </c:pt>
                <c:pt idx="3">
                  <c:v>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F26-49F0-BF87-A4DAF854F4F3}"/>
            </c:ext>
          </c:extLst>
        </c:ser>
        <c:ser>
          <c:idx val="20"/>
          <c:order val="20"/>
          <c:tx>
            <c:strRef>
              <c:f>Report!$A$25</c:f>
              <c:strCache>
                <c:ptCount val="1"/>
                <c:pt idx="0">
                  <c:v>Advice given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Report!$B$25:$E$25</c:f>
              <c:numCache>
                <c:formatCode>General</c:formatCode>
                <c:ptCount val="4"/>
                <c:pt idx="0">
                  <c:v>262</c:v>
                </c:pt>
                <c:pt idx="1">
                  <c:v>365</c:v>
                </c:pt>
                <c:pt idx="2">
                  <c:v>328</c:v>
                </c:pt>
                <c:pt idx="3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F26-49F0-BF87-A4DAF854F4F3}"/>
            </c:ext>
          </c:extLst>
        </c:ser>
        <c:ser>
          <c:idx val="21"/>
          <c:order val="21"/>
          <c:tx>
            <c:strRef>
              <c:f>Report!$A$26</c:f>
              <c:strCache>
                <c:ptCount val="1"/>
                <c:pt idx="0">
                  <c:v>Appointment booked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Report!$B$26:$E$26</c:f>
              <c:numCache>
                <c:formatCode>General</c:formatCode>
                <c:ptCount val="4"/>
                <c:pt idx="0">
                  <c:v>1859</c:v>
                </c:pt>
                <c:pt idx="1">
                  <c:v>1912</c:v>
                </c:pt>
                <c:pt idx="2">
                  <c:v>1570</c:v>
                </c:pt>
                <c:pt idx="3">
                  <c:v>1792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F26-49F0-BF87-A4DAF854F4F3}"/>
            </c:ext>
          </c:extLst>
        </c:ser>
        <c:ser>
          <c:idx val="22"/>
          <c:order val="22"/>
          <c:tx>
            <c:strRef>
              <c:f>Report!$A$27</c:f>
              <c:strCache>
                <c:ptCount val="1"/>
                <c:pt idx="0">
                  <c:v>Appointment offered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Report!$B$27:$E$27</c:f>
              <c:numCache>
                <c:formatCode>General</c:formatCode>
                <c:ptCount val="4"/>
                <c:pt idx="0">
                  <c:v>25</c:v>
                </c:pt>
                <c:pt idx="1">
                  <c:v>16</c:v>
                </c:pt>
                <c:pt idx="2">
                  <c:v>25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F26-49F0-BF87-A4DAF854F4F3}"/>
            </c:ext>
          </c:extLst>
        </c:ser>
        <c:ser>
          <c:idx val="23"/>
          <c:order val="23"/>
          <c:tx>
            <c:strRef>
              <c:f>Report!$A$28</c:f>
              <c:strCache>
                <c:ptCount val="1"/>
                <c:pt idx="0">
                  <c:v>eMed3 provided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Report!$B$28:$E$28</c:f>
              <c:numCache>
                <c:formatCode>General</c:formatCode>
                <c:ptCount val="4"/>
                <c:pt idx="0">
                  <c:v>75</c:v>
                </c:pt>
                <c:pt idx="1">
                  <c:v>103</c:v>
                </c:pt>
                <c:pt idx="2">
                  <c:v>108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F26-49F0-BF87-A4DAF854F4F3}"/>
            </c:ext>
          </c:extLst>
        </c:ser>
        <c:ser>
          <c:idx val="24"/>
          <c:order val="24"/>
          <c:tx>
            <c:strRef>
              <c:f>Report!$A$29</c:f>
              <c:strCache>
                <c:ptCount val="1"/>
                <c:pt idx="0">
                  <c:v>Letter provided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Report!$B$29:$E$29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F26-49F0-BF87-A4DAF854F4F3}"/>
            </c:ext>
          </c:extLst>
        </c:ser>
        <c:ser>
          <c:idx val="25"/>
          <c:order val="25"/>
          <c:tx>
            <c:strRef>
              <c:f>Report!$A$30</c:f>
              <c:strCache>
                <c:ptCount val="1"/>
                <c:pt idx="0">
                  <c:v>Medication issued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Report!$B$30:$E$30</c:f>
              <c:numCache>
                <c:formatCode>General</c:formatCode>
                <c:ptCount val="4"/>
                <c:pt idx="0">
                  <c:v>169</c:v>
                </c:pt>
                <c:pt idx="1">
                  <c:v>179</c:v>
                </c:pt>
                <c:pt idx="2">
                  <c:v>163</c:v>
                </c:pt>
                <c:pt idx="3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F26-49F0-BF87-A4DAF854F4F3}"/>
            </c:ext>
          </c:extLst>
        </c:ser>
        <c:ser>
          <c:idx val="26"/>
          <c:order val="26"/>
          <c:tx>
            <c:strRef>
              <c:f>Report!$A$31</c:f>
              <c:strCache>
                <c:ptCount val="1"/>
                <c:pt idx="0">
                  <c:v>Rejected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Report!$B$31:$E$31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F26-49F0-BF87-A4DAF854F4F3}"/>
            </c:ext>
          </c:extLst>
        </c:ser>
        <c:ser>
          <c:idx val="27"/>
          <c:order val="27"/>
          <c:tx>
            <c:strRef>
              <c:f>Report!$A$32</c:f>
              <c:strCache>
                <c:ptCount val="1"/>
                <c:pt idx="0">
                  <c:v>Review completed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Report!$B$32:$E$32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EF26-49F0-BF87-A4DAF854F4F3}"/>
            </c:ext>
          </c:extLst>
        </c:ser>
        <c:ser>
          <c:idx val="28"/>
          <c:order val="28"/>
          <c:tx>
            <c:strRef>
              <c:f>Report!$A$33</c:f>
              <c:strCache>
                <c:ptCount val="1"/>
                <c:pt idx="0">
                  <c:v>Test result provided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Report!$B$4:$E$4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Report!$B$33:$E$33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F26-49F0-BF87-A4DAF854F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8048432"/>
        <c:axId val="2018046992"/>
      </c:lineChart>
      <c:catAx>
        <c:axId val="201804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046992"/>
        <c:crosses val="autoZero"/>
        <c:auto val="1"/>
        <c:lblAlgn val="ctr"/>
        <c:lblOffset val="100"/>
        <c:noMultiLvlLbl val="0"/>
      </c:catAx>
      <c:valAx>
        <c:axId val="201804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04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Phone</a:t>
            </a:r>
            <a:r>
              <a:rPr lang="en-GB" baseline="0"/>
              <a:t> Calls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0.14337998099684454"/>
          <c:y val="0.35827859569648929"/>
          <c:w val="0.54668542698345179"/>
          <c:h val="0.55964544635771041"/>
        </c:manualLayout>
      </c:layout>
      <c:lineChart>
        <c:grouping val="standard"/>
        <c:varyColors val="0"/>
        <c:ser>
          <c:idx val="0"/>
          <c:order val="0"/>
          <c:tx>
            <c:strRef>
              <c:f>Report!$M$6</c:f>
              <c:strCache>
                <c:ptCount val="1"/>
                <c:pt idx="0">
                  <c:v>Total Calls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Report!$N$5:$Q$5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Report!$N$6:$Q$6</c:f>
              <c:numCache>
                <c:formatCode>General</c:formatCode>
                <c:ptCount val="4"/>
                <c:pt idx="0">
                  <c:v>13046</c:v>
                </c:pt>
                <c:pt idx="1">
                  <c:v>13881</c:v>
                </c:pt>
                <c:pt idx="2" formatCode="0">
                  <c:v>12262</c:v>
                </c:pt>
                <c:pt idx="3">
                  <c:v>12238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A7-4FFC-9634-BFD9DA1AACE2}"/>
            </c:ext>
          </c:extLst>
        </c:ser>
        <c:ser>
          <c:idx val="1"/>
          <c:order val="1"/>
          <c:tx>
            <c:strRef>
              <c:f>Report!$M$7</c:f>
              <c:strCache>
                <c:ptCount val="1"/>
                <c:pt idx="0">
                  <c:v>Connected Calls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Report!$N$5:$Q$5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Report!$N$7:$Q$7</c:f>
              <c:numCache>
                <c:formatCode>General</c:formatCode>
                <c:ptCount val="4"/>
                <c:pt idx="0">
                  <c:v>5028</c:v>
                </c:pt>
                <c:pt idx="1">
                  <c:v>5060</c:v>
                </c:pt>
                <c:pt idx="2" formatCode="0">
                  <c:v>4468</c:v>
                </c:pt>
                <c:pt idx="3">
                  <c:v>5224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7-4FFC-9634-BFD9DA1AACE2}"/>
            </c:ext>
          </c:extLst>
        </c:ser>
        <c:ser>
          <c:idx val="2"/>
          <c:order val="2"/>
          <c:tx>
            <c:strRef>
              <c:f>Report!$M$8</c:f>
              <c:strCache>
                <c:ptCount val="1"/>
                <c:pt idx="0">
                  <c:v>Total Callers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Report!$N$5:$Q$5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Report!$N$8:$Q$8</c:f>
              <c:numCache>
                <c:formatCode>General</c:formatCode>
                <c:ptCount val="4"/>
                <c:pt idx="0">
                  <c:v>3901</c:v>
                </c:pt>
                <c:pt idx="1">
                  <c:v>3919</c:v>
                </c:pt>
                <c:pt idx="2" formatCode="0">
                  <c:v>3645</c:v>
                </c:pt>
                <c:pt idx="3">
                  <c:v>3844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A7-4FFC-9634-BFD9DA1AACE2}"/>
            </c:ext>
          </c:extLst>
        </c:ser>
        <c:ser>
          <c:idx val="3"/>
          <c:order val="3"/>
          <c:tx>
            <c:strRef>
              <c:f>Report!$M$9</c:f>
              <c:strCache>
                <c:ptCount val="1"/>
                <c:pt idx="0">
                  <c:v>Callers Connected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Report!$N$5:$Q$5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Report!$N$9:$Q$9</c:f>
              <c:numCache>
                <c:formatCode>General</c:formatCode>
                <c:ptCount val="4"/>
                <c:pt idx="0">
                  <c:v>2825</c:v>
                </c:pt>
                <c:pt idx="1">
                  <c:v>2785</c:v>
                </c:pt>
                <c:pt idx="2" formatCode="0">
                  <c:v>2613</c:v>
                </c:pt>
                <c:pt idx="3">
                  <c:v>2890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A7-4FFC-9634-BFD9DA1AACE2}"/>
            </c:ext>
          </c:extLst>
        </c:ser>
        <c:ser>
          <c:idx val="4"/>
          <c:order val="4"/>
          <c:tx>
            <c:strRef>
              <c:f>Report!$M$10</c:f>
              <c:strCache>
                <c:ptCount val="1"/>
                <c:pt idx="0">
                  <c:v>Callers not Connected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Report!$N$5:$Q$5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Jan</c:v>
                </c:pt>
              </c:strCache>
            </c:strRef>
          </c:cat>
          <c:val>
            <c:numRef>
              <c:f>Report!$N$10:$Q$10</c:f>
              <c:numCache>
                <c:formatCode>General</c:formatCode>
                <c:ptCount val="4"/>
                <c:pt idx="0">
                  <c:v>1076</c:v>
                </c:pt>
                <c:pt idx="1">
                  <c:v>1134</c:v>
                </c:pt>
                <c:pt idx="2" formatCode="0">
                  <c:v>1032</c:v>
                </c:pt>
                <c:pt idx="3">
                  <c:v>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A7-4FFC-9634-BFD9DA1AA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7622832"/>
        <c:axId val="2057618992"/>
      </c:lineChart>
      <c:catAx>
        <c:axId val="205762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618992"/>
        <c:crosses val="autoZero"/>
        <c:auto val="1"/>
        <c:lblAlgn val="ctr"/>
        <c:lblOffset val="100"/>
        <c:noMultiLvlLbl val="0"/>
      </c:catAx>
      <c:valAx>
        <c:axId val="205761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62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BCA6B-79E4-44CB-969D-12BDB9D73EB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35DABB-B63E-4167-9D85-AA8E54CBDC0E}">
      <dgm:prSet/>
      <dgm:spPr/>
      <dgm:t>
        <a:bodyPr/>
        <a:lstStyle/>
        <a:p>
          <a:r>
            <a:rPr lang="en-GB"/>
            <a:t>We have 2 new Patient Care Advisors in our reception team – both called Carly!</a:t>
          </a:r>
          <a:endParaRPr lang="en-US"/>
        </a:p>
      </dgm:t>
    </dgm:pt>
    <dgm:pt modelId="{CCDA3761-4B6F-41CC-871F-97CDD10252AF}" type="parTrans" cxnId="{CE197FB2-7D67-4BA6-B5C6-AFB965563365}">
      <dgm:prSet/>
      <dgm:spPr/>
      <dgm:t>
        <a:bodyPr/>
        <a:lstStyle/>
        <a:p>
          <a:endParaRPr lang="en-US"/>
        </a:p>
      </dgm:t>
    </dgm:pt>
    <dgm:pt modelId="{4F19D6E2-ADAC-4014-9219-C28360EEBD9F}" type="sibTrans" cxnId="{CE197FB2-7D67-4BA6-B5C6-AFB965563365}">
      <dgm:prSet/>
      <dgm:spPr/>
      <dgm:t>
        <a:bodyPr/>
        <a:lstStyle/>
        <a:p>
          <a:endParaRPr lang="en-US"/>
        </a:p>
      </dgm:t>
    </dgm:pt>
    <dgm:pt modelId="{85A47391-6BC1-4710-9446-7AA56F9BF48B}">
      <dgm:prSet/>
      <dgm:spPr/>
      <dgm:t>
        <a:bodyPr/>
        <a:lstStyle/>
        <a:p>
          <a:r>
            <a:rPr lang="en-GB"/>
            <a:t>We have a new nurse – Laura Hopgood, who is going to train in minor illness</a:t>
          </a:r>
          <a:endParaRPr lang="en-US"/>
        </a:p>
      </dgm:t>
    </dgm:pt>
    <dgm:pt modelId="{4C59264B-BC44-48FC-BBF5-16FA13C27C1E}" type="parTrans" cxnId="{15874D8F-692B-49C7-B87C-E48AEA2CD406}">
      <dgm:prSet/>
      <dgm:spPr/>
      <dgm:t>
        <a:bodyPr/>
        <a:lstStyle/>
        <a:p>
          <a:endParaRPr lang="en-US"/>
        </a:p>
      </dgm:t>
    </dgm:pt>
    <dgm:pt modelId="{FF80C6E6-DFE8-4C9D-9A2D-22BDFFB26C3F}" type="sibTrans" cxnId="{15874D8F-692B-49C7-B87C-E48AEA2CD406}">
      <dgm:prSet/>
      <dgm:spPr/>
      <dgm:t>
        <a:bodyPr/>
        <a:lstStyle/>
        <a:p>
          <a:endParaRPr lang="en-US"/>
        </a:p>
      </dgm:t>
    </dgm:pt>
    <dgm:pt modelId="{D9BC8137-EDB2-467D-B549-B0FD583B3F87}">
      <dgm:prSet/>
      <dgm:spPr/>
      <dgm:t>
        <a:bodyPr/>
        <a:lstStyle/>
        <a:p>
          <a:r>
            <a:rPr lang="en-GB"/>
            <a:t>We have two doctors in training – Dr Ben Hlatshwayo and and Dr Jaye Brunning </a:t>
          </a:r>
          <a:endParaRPr lang="en-US"/>
        </a:p>
      </dgm:t>
    </dgm:pt>
    <dgm:pt modelId="{14604297-7AE1-47BE-85B8-ED53D4590867}" type="parTrans" cxnId="{F17B7D8F-C371-4BD8-B44E-9E68AAFF7896}">
      <dgm:prSet/>
      <dgm:spPr/>
      <dgm:t>
        <a:bodyPr/>
        <a:lstStyle/>
        <a:p>
          <a:endParaRPr lang="en-US"/>
        </a:p>
      </dgm:t>
    </dgm:pt>
    <dgm:pt modelId="{271FEFE6-8431-438D-B933-7E71F69118C9}" type="sibTrans" cxnId="{F17B7D8F-C371-4BD8-B44E-9E68AAFF7896}">
      <dgm:prSet/>
      <dgm:spPr/>
      <dgm:t>
        <a:bodyPr/>
        <a:lstStyle/>
        <a:p>
          <a:endParaRPr lang="en-US"/>
        </a:p>
      </dgm:t>
    </dgm:pt>
    <dgm:pt modelId="{7B1384F2-AC40-4595-8567-C28614ABD1E1}">
      <dgm:prSet/>
      <dgm:spPr/>
      <dgm:t>
        <a:bodyPr/>
        <a:lstStyle/>
        <a:p>
          <a:r>
            <a:rPr lang="en-GB"/>
            <a:t>Dr Anna Faircloth is due back from Maternity Leave soon </a:t>
          </a:r>
          <a:endParaRPr lang="en-US"/>
        </a:p>
      </dgm:t>
    </dgm:pt>
    <dgm:pt modelId="{4A818BFE-58C5-4236-B368-62F55614C72E}" type="parTrans" cxnId="{DE0E9384-6424-4276-8163-C7221491FA24}">
      <dgm:prSet/>
      <dgm:spPr/>
      <dgm:t>
        <a:bodyPr/>
        <a:lstStyle/>
        <a:p>
          <a:endParaRPr lang="en-US"/>
        </a:p>
      </dgm:t>
    </dgm:pt>
    <dgm:pt modelId="{0DD0EDF4-8116-4CF2-9A95-76ACD43B8E04}" type="sibTrans" cxnId="{DE0E9384-6424-4276-8163-C7221491FA24}">
      <dgm:prSet/>
      <dgm:spPr/>
      <dgm:t>
        <a:bodyPr/>
        <a:lstStyle/>
        <a:p>
          <a:endParaRPr lang="en-US"/>
        </a:p>
      </dgm:t>
    </dgm:pt>
    <dgm:pt modelId="{69322AC3-88AC-4E55-96C3-778579B32456}">
      <dgm:prSet/>
      <dgm:spPr/>
      <dgm:t>
        <a:bodyPr/>
        <a:lstStyle/>
        <a:p>
          <a:r>
            <a:rPr lang="en-GB"/>
            <a:t>Dr Claire Bowmer has left the Practice and we will be advertising for a new GP partners </a:t>
          </a:r>
          <a:endParaRPr lang="en-US"/>
        </a:p>
      </dgm:t>
    </dgm:pt>
    <dgm:pt modelId="{54F8D846-AD1E-46F5-9BB5-705E2677BBEF}" type="parTrans" cxnId="{F7001487-B27B-4F69-A8E3-F9F093D981F5}">
      <dgm:prSet/>
      <dgm:spPr/>
      <dgm:t>
        <a:bodyPr/>
        <a:lstStyle/>
        <a:p>
          <a:endParaRPr lang="en-US"/>
        </a:p>
      </dgm:t>
    </dgm:pt>
    <dgm:pt modelId="{9CB09AF3-5017-4B52-B2B6-A2859E4A8A5C}" type="sibTrans" cxnId="{F7001487-B27B-4F69-A8E3-F9F093D981F5}">
      <dgm:prSet/>
      <dgm:spPr/>
      <dgm:t>
        <a:bodyPr/>
        <a:lstStyle/>
        <a:p>
          <a:endParaRPr lang="en-US"/>
        </a:p>
      </dgm:t>
    </dgm:pt>
    <dgm:pt modelId="{95B01704-BE6D-40BA-8648-79850B2D2E34}" type="pres">
      <dgm:prSet presAssocID="{7CEBCA6B-79E4-44CB-969D-12BDB9D73EB7}" presName="linear" presStyleCnt="0">
        <dgm:presLayoutVars>
          <dgm:animLvl val="lvl"/>
          <dgm:resizeHandles val="exact"/>
        </dgm:presLayoutVars>
      </dgm:prSet>
      <dgm:spPr/>
    </dgm:pt>
    <dgm:pt modelId="{AD313716-5EAB-47C0-A708-2EA2820745E3}" type="pres">
      <dgm:prSet presAssocID="{3435DABB-B63E-4167-9D85-AA8E54CBDC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3379F2-6B1A-4CA5-8277-6BF04DA64093}" type="pres">
      <dgm:prSet presAssocID="{4F19D6E2-ADAC-4014-9219-C28360EEBD9F}" presName="spacer" presStyleCnt="0"/>
      <dgm:spPr/>
    </dgm:pt>
    <dgm:pt modelId="{E0FE55EC-F587-416D-B43E-0717D9834EEB}" type="pres">
      <dgm:prSet presAssocID="{85A47391-6BC1-4710-9446-7AA56F9BF4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CCF017-6C4A-4FF3-A40F-6C80611A3475}" type="pres">
      <dgm:prSet presAssocID="{FF80C6E6-DFE8-4C9D-9A2D-22BDFFB26C3F}" presName="spacer" presStyleCnt="0"/>
      <dgm:spPr/>
    </dgm:pt>
    <dgm:pt modelId="{2A9AD753-1F7D-466E-8D72-4A7126DDB52C}" type="pres">
      <dgm:prSet presAssocID="{D9BC8137-EDB2-467D-B549-B0FD583B3F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B5F813-33EB-4FB7-B52E-8B34E61591EA}" type="pres">
      <dgm:prSet presAssocID="{271FEFE6-8431-438D-B933-7E71F69118C9}" presName="spacer" presStyleCnt="0"/>
      <dgm:spPr/>
    </dgm:pt>
    <dgm:pt modelId="{441D8F41-00EF-4D2E-839E-655B9B1C2ADA}" type="pres">
      <dgm:prSet presAssocID="{7B1384F2-AC40-4595-8567-C28614ABD1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731D79-3160-4A8C-A03C-F540DFC7841B}" type="pres">
      <dgm:prSet presAssocID="{0DD0EDF4-8116-4CF2-9A95-76ACD43B8E04}" presName="spacer" presStyleCnt="0"/>
      <dgm:spPr/>
    </dgm:pt>
    <dgm:pt modelId="{8001EB1B-8D57-4850-A151-94632DF0031D}" type="pres">
      <dgm:prSet presAssocID="{69322AC3-88AC-4E55-96C3-778579B3245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54EC04-EAB3-4B85-B58C-168CDE4DD415}" type="presOf" srcId="{7CEBCA6B-79E4-44CB-969D-12BDB9D73EB7}" destId="{95B01704-BE6D-40BA-8648-79850B2D2E34}" srcOrd="0" destOrd="0" presId="urn:microsoft.com/office/officeart/2005/8/layout/vList2"/>
    <dgm:cxn modelId="{83F3C914-CC71-4190-9CCB-409F2EC4BF21}" type="presOf" srcId="{3435DABB-B63E-4167-9D85-AA8E54CBDC0E}" destId="{AD313716-5EAB-47C0-A708-2EA2820745E3}" srcOrd="0" destOrd="0" presId="urn:microsoft.com/office/officeart/2005/8/layout/vList2"/>
    <dgm:cxn modelId="{6AF19D1A-949B-4D9A-9675-604DC6AFA22F}" type="presOf" srcId="{7B1384F2-AC40-4595-8567-C28614ABD1E1}" destId="{441D8F41-00EF-4D2E-839E-655B9B1C2ADA}" srcOrd="0" destOrd="0" presId="urn:microsoft.com/office/officeart/2005/8/layout/vList2"/>
    <dgm:cxn modelId="{D9C3712F-B6F5-4E24-B67A-435950F5F57A}" type="presOf" srcId="{69322AC3-88AC-4E55-96C3-778579B32456}" destId="{8001EB1B-8D57-4850-A151-94632DF0031D}" srcOrd="0" destOrd="0" presId="urn:microsoft.com/office/officeart/2005/8/layout/vList2"/>
    <dgm:cxn modelId="{E566EA73-B95F-4CFD-951C-14207A5906A8}" type="presOf" srcId="{D9BC8137-EDB2-467D-B549-B0FD583B3F87}" destId="{2A9AD753-1F7D-466E-8D72-4A7126DDB52C}" srcOrd="0" destOrd="0" presId="urn:microsoft.com/office/officeart/2005/8/layout/vList2"/>
    <dgm:cxn modelId="{DE0E9384-6424-4276-8163-C7221491FA24}" srcId="{7CEBCA6B-79E4-44CB-969D-12BDB9D73EB7}" destId="{7B1384F2-AC40-4595-8567-C28614ABD1E1}" srcOrd="3" destOrd="0" parTransId="{4A818BFE-58C5-4236-B368-62F55614C72E}" sibTransId="{0DD0EDF4-8116-4CF2-9A95-76ACD43B8E04}"/>
    <dgm:cxn modelId="{F7001487-B27B-4F69-A8E3-F9F093D981F5}" srcId="{7CEBCA6B-79E4-44CB-969D-12BDB9D73EB7}" destId="{69322AC3-88AC-4E55-96C3-778579B32456}" srcOrd="4" destOrd="0" parTransId="{54F8D846-AD1E-46F5-9BB5-705E2677BBEF}" sibTransId="{9CB09AF3-5017-4B52-B2B6-A2859E4A8A5C}"/>
    <dgm:cxn modelId="{15874D8F-692B-49C7-B87C-E48AEA2CD406}" srcId="{7CEBCA6B-79E4-44CB-969D-12BDB9D73EB7}" destId="{85A47391-6BC1-4710-9446-7AA56F9BF48B}" srcOrd="1" destOrd="0" parTransId="{4C59264B-BC44-48FC-BBF5-16FA13C27C1E}" sibTransId="{FF80C6E6-DFE8-4C9D-9A2D-22BDFFB26C3F}"/>
    <dgm:cxn modelId="{F17B7D8F-C371-4BD8-B44E-9E68AAFF7896}" srcId="{7CEBCA6B-79E4-44CB-969D-12BDB9D73EB7}" destId="{D9BC8137-EDB2-467D-B549-B0FD583B3F87}" srcOrd="2" destOrd="0" parTransId="{14604297-7AE1-47BE-85B8-ED53D4590867}" sibTransId="{271FEFE6-8431-438D-B933-7E71F69118C9}"/>
    <dgm:cxn modelId="{CE197FB2-7D67-4BA6-B5C6-AFB965563365}" srcId="{7CEBCA6B-79E4-44CB-969D-12BDB9D73EB7}" destId="{3435DABB-B63E-4167-9D85-AA8E54CBDC0E}" srcOrd="0" destOrd="0" parTransId="{CCDA3761-4B6F-41CC-871F-97CDD10252AF}" sibTransId="{4F19D6E2-ADAC-4014-9219-C28360EEBD9F}"/>
    <dgm:cxn modelId="{ADF4B9B7-AAFD-46E4-BB5D-FBCBB872C295}" type="presOf" srcId="{85A47391-6BC1-4710-9446-7AA56F9BF48B}" destId="{E0FE55EC-F587-416D-B43E-0717D9834EEB}" srcOrd="0" destOrd="0" presId="urn:microsoft.com/office/officeart/2005/8/layout/vList2"/>
    <dgm:cxn modelId="{B2C9C32C-4757-4A96-8B27-AE4744705C90}" type="presParOf" srcId="{95B01704-BE6D-40BA-8648-79850B2D2E34}" destId="{AD313716-5EAB-47C0-A708-2EA2820745E3}" srcOrd="0" destOrd="0" presId="urn:microsoft.com/office/officeart/2005/8/layout/vList2"/>
    <dgm:cxn modelId="{46F23288-AC01-408F-B234-932627C873B9}" type="presParOf" srcId="{95B01704-BE6D-40BA-8648-79850B2D2E34}" destId="{EE3379F2-6B1A-4CA5-8277-6BF04DA64093}" srcOrd="1" destOrd="0" presId="urn:microsoft.com/office/officeart/2005/8/layout/vList2"/>
    <dgm:cxn modelId="{7B2BF361-024D-49B6-9738-C0EC96297A2E}" type="presParOf" srcId="{95B01704-BE6D-40BA-8648-79850B2D2E34}" destId="{E0FE55EC-F587-416D-B43E-0717D9834EEB}" srcOrd="2" destOrd="0" presId="urn:microsoft.com/office/officeart/2005/8/layout/vList2"/>
    <dgm:cxn modelId="{7E804D1A-CB92-4BEC-8A1C-871E1E69EF8A}" type="presParOf" srcId="{95B01704-BE6D-40BA-8648-79850B2D2E34}" destId="{A4CCF017-6C4A-4FF3-A40F-6C80611A3475}" srcOrd="3" destOrd="0" presId="urn:microsoft.com/office/officeart/2005/8/layout/vList2"/>
    <dgm:cxn modelId="{5E234BAC-C36B-48A5-A9AA-85FA52E4EC4F}" type="presParOf" srcId="{95B01704-BE6D-40BA-8648-79850B2D2E34}" destId="{2A9AD753-1F7D-466E-8D72-4A7126DDB52C}" srcOrd="4" destOrd="0" presId="urn:microsoft.com/office/officeart/2005/8/layout/vList2"/>
    <dgm:cxn modelId="{3AA7B1A8-F8A6-4C07-BCDC-5AE080FFA31E}" type="presParOf" srcId="{95B01704-BE6D-40BA-8648-79850B2D2E34}" destId="{33B5F813-33EB-4FB7-B52E-8B34E61591EA}" srcOrd="5" destOrd="0" presId="urn:microsoft.com/office/officeart/2005/8/layout/vList2"/>
    <dgm:cxn modelId="{D4370702-2940-4DFA-A8F6-2E681A55245C}" type="presParOf" srcId="{95B01704-BE6D-40BA-8648-79850B2D2E34}" destId="{441D8F41-00EF-4D2E-839E-655B9B1C2ADA}" srcOrd="6" destOrd="0" presId="urn:microsoft.com/office/officeart/2005/8/layout/vList2"/>
    <dgm:cxn modelId="{2C223C96-6F7B-4B3F-B26E-FC4D292C677E}" type="presParOf" srcId="{95B01704-BE6D-40BA-8648-79850B2D2E34}" destId="{59731D79-3160-4A8C-A03C-F540DFC7841B}" srcOrd="7" destOrd="0" presId="urn:microsoft.com/office/officeart/2005/8/layout/vList2"/>
    <dgm:cxn modelId="{14B80F72-28E9-4B7B-B8F3-5DCFA779797B}" type="presParOf" srcId="{95B01704-BE6D-40BA-8648-79850B2D2E34}" destId="{8001EB1B-8D57-4850-A151-94632DF003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B647-1F3C-4D08-B3EF-87AB0AC1D2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9ECD13-90A9-4A87-BF73-F315C28C403E}">
      <dgm:prSet/>
      <dgm:spPr/>
      <dgm:t>
        <a:bodyPr/>
        <a:lstStyle/>
        <a:p>
          <a:r>
            <a:rPr lang="en-GB"/>
            <a:t>Brighton GP Federation is working with colleagues in Hastings and Crawley to set up a new service to diagnose and treat people with ADHD. </a:t>
          </a:r>
          <a:endParaRPr lang="en-US"/>
        </a:p>
      </dgm:t>
    </dgm:pt>
    <dgm:pt modelId="{9C47C7C6-1CAA-46AB-94F6-EF1937124D0A}" type="parTrans" cxnId="{07FE8D08-EFC1-4936-A518-DFCFA44B6AEC}">
      <dgm:prSet/>
      <dgm:spPr/>
      <dgm:t>
        <a:bodyPr/>
        <a:lstStyle/>
        <a:p>
          <a:endParaRPr lang="en-US"/>
        </a:p>
      </dgm:t>
    </dgm:pt>
    <dgm:pt modelId="{BFFA2129-6616-4392-9670-5151C18E93EB}" type="sibTrans" cxnId="{07FE8D08-EFC1-4936-A518-DFCFA44B6AEC}">
      <dgm:prSet/>
      <dgm:spPr/>
      <dgm:t>
        <a:bodyPr/>
        <a:lstStyle/>
        <a:p>
          <a:endParaRPr lang="en-US"/>
        </a:p>
      </dgm:t>
    </dgm:pt>
    <dgm:pt modelId="{EC52B319-BD07-4DE5-8D3A-5C058F2CA2D6}">
      <dgm:prSet/>
      <dgm:spPr/>
      <dgm:t>
        <a:bodyPr/>
        <a:lstStyle/>
        <a:p>
          <a:r>
            <a:rPr lang="en-GB"/>
            <a:t>GPs and Mental health practitioners with special training and clinical supervision from Mental Health (SPFT) Consultants will start seeing people in March </a:t>
          </a:r>
          <a:endParaRPr lang="en-US"/>
        </a:p>
      </dgm:t>
    </dgm:pt>
    <dgm:pt modelId="{5508EB99-7033-422C-BC92-9B7E954D7F18}" type="parTrans" cxnId="{7B183721-DDCE-40ED-8634-C251968E53CD}">
      <dgm:prSet/>
      <dgm:spPr/>
      <dgm:t>
        <a:bodyPr/>
        <a:lstStyle/>
        <a:p>
          <a:endParaRPr lang="en-US"/>
        </a:p>
      </dgm:t>
    </dgm:pt>
    <dgm:pt modelId="{81CEF532-EDDE-4F56-9305-5DD4241718C3}" type="sibTrans" cxnId="{7B183721-DDCE-40ED-8634-C251968E53CD}">
      <dgm:prSet/>
      <dgm:spPr/>
      <dgm:t>
        <a:bodyPr/>
        <a:lstStyle/>
        <a:p>
          <a:endParaRPr lang="en-US"/>
        </a:p>
      </dgm:t>
    </dgm:pt>
    <dgm:pt modelId="{898F14DC-A05B-49E4-BBD2-740267D2383E}">
      <dgm:prSet/>
      <dgm:spPr/>
      <dgm:t>
        <a:bodyPr/>
        <a:lstStyle/>
        <a:p>
          <a:r>
            <a:rPr lang="en-GB"/>
            <a:t>This should improve access and quality for people and, if it is successful, could expand into autism and services from children </a:t>
          </a:r>
          <a:endParaRPr lang="en-US"/>
        </a:p>
      </dgm:t>
    </dgm:pt>
    <dgm:pt modelId="{5EB69C60-C88E-4D20-A5D8-33914A5A270A}" type="parTrans" cxnId="{E83CDDB9-158C-4B73-9813-968718A98FA3}">
      <dgm:prSet/>
      <dgm:spPr/>
      <dgm:t>
        <a:bodyPr/>
        <a:lstStyle/>
        <a:p>
          <a:endParaRPr lang="en-US"/>
        </a:p>
      </dgm:t>
    </dgm:pt>
    <dgm:pt modelId="{ED97D274-44E1-49EA-8CFC-BBDE512E069F}" type="sibTrans" cxnId="{E83CDDB9-158C-4B73-9813-968718A98FA3}">
      <dgm:prSet/>
      <dgm:spPr/>
      <dgm:t>
        <a:bodyPr/>
        <a:lstStyle/>
        <a:p>
          <a:endParaRPr lang="en-US"/>
        </a:p>
      </dgm:t>
    </dgm:pt>
    <dgm:pt modelId="{72451814-5723-40E6-A17B-7D4FA3A93691}" type="pres">
      <dgm:prSet presAssocID="{EE32B647-1F3C-4D08-B3EF-87AB0AC1D281}" presName="linear" presStyleCnt="0">
        <dgm:presLayoutVars>
          <dgm:animLvl val="lvl"/>
          <dgm:resizeHandles val="exact"/>
        </dgm:presLayoutVars>
      </dgm:prSet>
      <dgm:spPr/>
    </dgm:pt>
    <dgm:pt modelId="{C190565C-EE64-46C8-ABC5-BA58695AD5CD}" type="pres">
      <dgm:prSet presAssocID="{F99ECD13-90A9-4A87-BF73-F315C28C40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032795-0A3F-471B-84D7-B4FEBAEAB9C6}" type="pres">
      <dgm:prSet presAssocID="{BFFA2129-6616-4392-9670-5151C18E93EB}" presName="spacer" presStyleCnt="0"/>
      <dgm:spPr/>
    </dgm:pt>
    <dgm:pt modelId="{8BA53037-349E-4902-A60A-A0B82C4FC0CC}" type="pres">
      <dgm:prSet presAssocID="{EC52B319-BD07-4DE5-8D3A-5C058F2CA2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222EC9-F85C-4373-84EA-314D1F1CDC80}" type="pres">
      <dgm:prSet presAssocID="{81CEF532-EDDE-4F56-9305-5DD4241718C3}" presName="spacer" presStyleCnt="0"/>
      <dgm:spPr/>
    </dgm:pt>
    <dgm:pt modelId="{84A6176A-4060-4403-B3ED-896A38CD23FF}" type="pres">
      <dgm:prSet presAssocID="{898F14DC-A05B-49E4-BBD2-740267D238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B5F404-736D-4F95-BC57-D3DF227F4341}" type="presOf" srcId="{898F14DC-A05B-49E4-BBD2-740267D2383E}" destId="{84A6176A-4060-4403-B3ED-896A38CD23FF}" srcOrd="0" destOrd="0" presId="urn:microsoft.com/office/officeart/2005/8/layout/vList2"/>
    <dgm:cxn modelId="{07FE8D08-EFC1-4936-A518-DFCFA44B6AEC}" srcId="{EE32B647-1F3C-4D08-B3EF-87AB0AC1D281}" destId="{F99ECD13-90A9-4A87-BF73-F315C28C403E}" srcOrd="0" destOrd="0" parTransId="{9C47C7C6-1CAA-46AB-94F6-EF1937124D0A}" sibTransId="{BFFA2129-6616-4392-9670-5151C18E93EB}"/>
    <dgm:cxn modelId="{E19C5C19-9709-4D93-B249-5FF2005F1C12}" type="presOf" srcId="{F99ECD13-90A9-4A87-BF73-F315C28C403E}" destId="{C190565C-EE64-46C8-ABC5-BA58695AD5CD}" srcOrd="0" destOrd="0" presId="urn:microsoft.com/office/officeart/2005/8/layout/vList2"/>
    <dgm:cxn modelId="{7B183721-DDCE-40ED-8634-C251968E53CD}" srcId="{EE32B647-1F3C-4D08-B3EF-87AB0AC1D281}" destId="{EC52B319-BD07-4DE5-8D3A-5C058F2CA2D6}" srcOrd="1" destOrd="0" parTransId="{5508EB99-7033-422C-BC92-9B7E954D7F18}" sibTransId="{81CEF532-EDDE-4F56-9305-5DD4241718C3}"/>
    <dgm:cxn modelId="{20424E5A-B331-461B-873A-D22A83433602}" type="presOf" srcId="{EC52B319-BD07-4DE5-8D3A-5C058F2CA2D6}" destId="{8BA53037-349E-4902-A60A-A0B82C4FC0CC}" srcOrd="0" destOrd="0" presId="urn:microsoft.com/office/officeart/2005/8/layout/vList2"/>
    <dgm:cxn modelId="{E83CDDB9-158C-4B73-9813-968718A98FA3}" srcId="{EE32B647-1F3C-4D08-B3EF-87AB0AC1D281}" destId="{898F14DC-A05B-49E4-BBD2-740267D2383E}" srcOrd="2" destOrd="0" parTransId="{5EB69C60-C88E-4D20-A5D8-33914A5A270A}" sibTransId="{ED97D274-44E1-49EA-8CFC-BBDE512E069F}"/>
    <dgm:cxn modelId="{800232D4-E26D-42C3-8AA5-D4CCFEB1CBCC}" type="presOf" srcId="{EE32B647-1F3C-4D08-B3EF-87AB0AC1D281}" destId="{72451814-5723-40E6-A17B-7D4FA3A93691}" srcOrd="0" destOrd="0" presId="urn:microsoft.com/office/officeart/2005/8/layout/vList2"/>
    <dgm:cxn modelId="{D3128502-9ADD-4DFD-BF23-6BD5D93BD075}" type="presParOf" srcId="{72451814-5723-40E6-A17B-7D4FA3A93691}" destId="{C190565C-EE64-46C8-ABC5-BA58695AD5CD}" srcOrd="0" destOrd="0" presId="urn:microsoft.com/office/officeart/2005/8/layout/vList2"/>
    <dgm:cxn modelId="{237EF389-16AD-49B1-B801-C81A01006F72}" type="presParOf" srcId="{72451814-5723-40E6-A17B-7D4FA3A93691}" destId="{51032795-0A3F-471B-84D7-B4FEBAEAB9C6}" srcOrd="1" destOrd="0" presId="urn:microsoft.com/office/officeart/2005/8/layout/vList2"/>
    <dgm:cxn modelId="{AE66C1E1-3832-4C89-B5F9-720D729D0C26}" type="presParOf" srcId="{72451814-5723-40E6-A17B-7D4FA3A93691}" destId="{8BA53037-349E-4902-A60A-A0B82C4FC0CC}" srcOrd="2" destOrd="0" presId="urn:microsoft.com/office/officeart/2005/8/layout/vList2"/>
    <dgm:cxn modelId="{FA8195E0-1FA1-48D5-AC79-FE5FB3E98D2F}" type="presParOf" srcId="{72451814-5723-40E6-A17B-7D4FA3A93691}" destId="{F0222EC9-F85C-4373-84EA-314D1F1CDC80}" srcOrd="3" destOrd="0" presId="urn:microsoft.com/office/officeart/2005/8/layout/vList2"/>
    <dgm:cxn modelId="{EFD69460-4625-4093-8479-4374C6BDCF7F}" type="presParOf" srcId="{72451814-5723-40E6-A17B-7D4FA3A93691}" destId="{84A6176A-4060-4403-B3ED-896A38CD23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3CE29-E0D5-47F3-9F1B-592E1C0251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00D8DC-3F38-421B-9BCB-15A7C0993D4C}">
      <dgm:prSet/>
      <dgm:spPr/>
      <dgm:t>
        <a:bodyPr/>
        <a:lstStyle/>
        <a:p>
          <a:r>
            <a:rPr lang="en-GB" dirty="0"/>
            <a:t>We have revised our text messages – has anyone had any recently, and if so, are they clearer ?</a:t>
          </a:r>
          <a:endParaRPr lang="en-US" dirty="0"/>
        </a:p>
      </dgm:t>
    </dgm:pt>
    <dgm:pt modelId="{C59B5D49-40A0-4994-9754-F249CBEF0F40}" type="parTrans" cxnId="{C18FEC2E-577F-4792-9A40-3048326A2ECD}">
      <dgm:prSet/>
      <dgm:spPr/>
      <dgm:t>
        <a:bodyPr/>
        <a:lstStyle/>
        <a:p>
          <a:endParaRPr lang="en-US"/>
        </a:p>
      </dgm:t>
    </dgm:pt>
    <dgm:pt modelId="{11BD4D3B-1B16-4226-A1C7-8E48DF21A70F}" type="sibTrans" cxnId="{C18FEC2E-577F-4792-9A40-3048326A2ECD}">
      <dgm:prSet/>
      <dgm:spPr/>
      <dgm:t>
        <a:bodyPr/>
        <a:lstStyle/>
        <a:p>
          <a:endParaRPr lang="en-US"/>
        </a:p>
      </dgm:t>
    </dgm:pt>
    <dgm:pt modelId="{63C2A958-16E8-4219-A769-2C4F67151650}">
      <dgm:prSet/>
      <dgm:spPr/>
      <dgm:t>
        <a:bodyPr/>
        <a:lstStyle/>
        <a:p>
          <a:r>
            <a:rPr lang="en-GB"/>
            <a:t>We are buying a new bigger tablet for patients to consider filling in an online form in the waiting room – could anyone help people to navigate this ?</a:t>
          </a:r>
          <a:endParaRPr lang="en-US"/>
        </a:p>
      </dgm:t>
    </dgm:pt>
    <dgm:pt modelId="{D6CED9B6-12A0-4CC8-859D-21D1595C7B98}" type="parTrans" cxnId="{FF909A50-B64D-47BA-8A0D-D939C561AA7B}">
      <dgm:prSet/>
      <dgm:spPr/>
      <dgm:t>
        <a:bodyPr/>
        <a:lstStyle/>
        <a:p>
          <a:endParaRPr lang="en-US"/>
        </a:p>
      </dgm:t>
    </dgm:pt>
    <dgm:pt modelId="{15FCDBB6-B4B6-405D-8B53-9F2BEAC2979B}" type="sibTrans" cxnId="{FF909A50-B64D-47BA-8A0D-D939C561AA7B}">
      <dgm:prSet/>
      <dgm:spPr/>
      <dgm:t>
        <a:bodyPr/>
        <a:lstStyle/>
        <a:p>
          <a:endParaRPr lang="en-US"/>
        </a:p>
      </dgm:t>
    </dgm:pt>
    <dgm:pt modelId="{8A6E8A8A-7278-4CCF-9EFA-7363875CE379}">
      <dgm:prSet/>
      <dgm:spPr/>
      <dgm:t>
        <a:bodyPr/>
        <a:lstStyle/>
        <a:p>
          <a:r>
            <a:rPr lang="en-GB"/>
            <a:t>Do you have any other ideas to reduce DNAs ? </a:t>
          </a:r>
          <a:endParaRPr lang="en-US"/>
        </a:p>
      </dgm:t>
    </dgm:pt>
    <dgm:pt modelId="{4DB07602-297B-4C0D-8F40-AFD68B86A79D}" type="parTrans" cxnId="{AB2743C0-CCF6-41EC-8EDB-BC6E920B3D02}">
      <dgm:prSet/>
      <dgm:spPr/>
      <dgm:t>
        <a:bodyPr/>
        <a:lstStyle/>
        <a:p>
          <a:endParaRPr lang="en-US"/>
        </a:p>
      </dgm:t>
    </dgm:pt>
    <dgm:pt modelId="{13A885CB-F0F2-4262-9C68-6AC8C621628C}" type="sibTrans" cxnId="{AB2743C0-CCF6-41EC-8EDB-BC6E920B3D02}">
      <dgm:prSet/>
      <dgm:spPr/>
      <dgm:t>
        <a:bodyPr/>
        <a:lstStyle/>
        <a:p>
          <a:endParaRPr lang="en-US"/>
        </a:p>
      </dgm:t>
    </dgm:pt>
    <dgm:pt modelId="{E8E07F83-FAAE-4A38-B63E-8B647D403B2A}" type="pres">
      <dgm:prSet presAssocID="{6DA3CE29-E0D5-47F3-9F1B-592E1C02515B}" presName="linear" presStyleCnt="0">
        <dgm:presLayoutVars>
          <dgm:animLvl val="lvl"/>
          <dgm:resizeHandles val="exact"/>
        </dgm:presLayoutVars>
      </dgm:prSet>
      <dgm:spPr/>
    </dgm:pt>
    <dgm:pt modelId="{22DFDA7F-C990-4047-8908-C64310CF07D6}" type="pres">
      <dgm:prSet presAssocID="{3700D8DC-3F38-421B-9BCB-15A7C0993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F8F4DF-C466-4E12-9590-E449B2C080B9}" type="pres">
      <dgm:prSet presAssocID="{11BD4D3B-1B16-4226-A1C7-8E48DF21A70F}" presName="spacer" presStyleCnt="0"/>
      <dgm:spPr/>
    </dgm:pt>
    <dgm:pt modelId="{15B4681A-F225-4B5B-B96F-611C9AE7B11D}" type="pres">
      <dgm:prSet presAssocID="{63C2A958-16E8-4219-A769-2C4F671516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A57241-1CDB-4FC6-B9F0-4D0009F8CF5D}" type="pres">
      <dgm:prSet presAssocID="{15FCDBB6-B4B6-405D-8B53-9F2BEAC2979B}" presName="spacer" presStyleCnt="0"/>
      <dgm:spPr/>
    </dgm:pt>
    <dgm:pt modelId="{FDC7CE2D-DCB3-4D6D-9968-1A05F050AC0E}" type="pres">
      <dgm:prSet presAssocID="{8A6E8A8A-7278-4CCF-9EFA-7363875CE3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151F21-2839-45A8-992B-1B47C9BAEF02}" type="presOf" srcId="{3700D8DC-3F38-421B-9BCB-15A7C0993D4C}" destId="{22DFDA7F-C990-4047-8908-C64310CF07D6}" srcOrd="0" destOrd="0" presId="urn:microsoft.com/office/officeart/2005/8/layout/vList2"/>
    <dgm:cxn modelId="{C18FEC2E-577F-4792-9A40-3048326A2ECD}" srcId="{6DA3CE29-E0D5-47F3-9F1B-592E1C02515B}" destId="{3700D8DC-3F38-421B-9BCB-15A7C0993D4C}" srcOrd="0" destOrd="0" parTransId="{C59B5D49-40A0-4994-9754-F249CBEF0F40}" sibTransId="{11BD4D3B-1B16-4226-A1C7-8E48DF21A70F}"/>
    <dgm:cxn modelId="{FF909A50-B64D-47BA-8A0D-D939C561AA7B}" srcId="{6DA3CE29-E0D5-47F3-9F1B-592E1C02515B}" destId="{63C2A958-16E8-4219-A769-2C4F67151650}" srcOrd="1" destOrd="0" parTransId="{D6CED9B6-12A0-4CC8-859D-21D1595C7B98}" sibTransId="{15FCDBB6-B4B6-405D-8B53-9F2BEAC2979B}"/>
    <dgm:cxn modelId="{8C79DE82-30B8-4683-A706-6649501A961D}" type="presOf" srcId="{8A6E8A8A-7278-4CCF-9EFA-7363875CE379}" destId="{FDC7CE2D-DCB3-4D6D-9968-1A05F050AC0E}" srcOrd="0" destOrd="0" presId="urn:microsoft.com/office/officeart/2005/8/layout/vList2"/>
    <dgm:cxn modelId="{B14A388B-A3FA-4A89-BF9B-1F62EEFC9EBB}" type="presOf" srcId="{6DA3CE29-E0D5-47F3-9F1B-592E1C02515B}" destId="{E8E07F83-FAAE-4A38-B63E-8B647D403B2A}" srcOrd="0" destOrd="0" presId="urn:microsoft.com/office/officeart/2005/8/layout/vList2"/>
    <dgm:cxn modelId="{AB2743C0-CCF6-41EC-8EDB-BC6E920B3D02}" srcId="{6DA3CE29-E0D5-47F3-9F1B-592E1C02515B}" destId="{8A6E8A8A-7278-4CCF-9EFA-7363875CE379}" srcOrd="2" destOrd="0" parTransId="{4DB07602-297B-4C0D-8F40-AFD68B86A79D}" sibTransId="{13A885CB-F0F2-4262-9C68-6AC8C621628C}"/>
    <dgm:cxn modelId="{2DB6F7C4-FFED-4AF6-8BA7-06B73C8720D1}" type="presOf" srcId="{63C2A958-16E8-4219-A769-2C4F67151650}" destId="{15B4681A-F225-4B5B-B96F-611C9AE7B11D}" srcOrd="0" destOrd="0" presId="urn:microsoft.com/office/officeart/2005/8/layout/vList2"/>
    <dgm:cxn modelId="{D6D656FE-211F-4759-90E9-EC6A455A0DAD}" type="presParOf" srcId="{E8E07F83-FAAE-4A38-B63E-8B647D403B2A}" destId="{22DFDA7F-C990-4047-8908-C64310CF07D6}" srcOrd="0" destOrd="0" presId="urn:microsoft.com/office/officeart/2005/8/layout/vList2"/>
    <dgm:cxn modelId="{65461DC3-7CC8-4349-BA5E-C3F5CB902325}" type="presParOf" srcId="{E8E07F83-FAAE-4A38-B63E-8B647D403B2A}" destId="{EAF8F4DF-C466-4E12-9590-E449B2C080B9}" srcOrd="1" destOrd="0" presId="urn:microsoft.com/office/officeart/2005/8/layout/vList2"/>
    <dgm:cxn modelId="{2F83BE48-CAFE-41D7-B122-0F4718AC097A}" type="presParOf" srcId="{E8E07F83-FAAE-4A38-B63E-8B647D403B2A}" destId="{15B4681A-F225-4B5B-B96F-611C9AE7B11D}" srcOrd="2" destOrd="0" presId="urn:microsoft.com/office/officeart/2005/8/layout/vList2"/>
    <dgm:cxn modelId="{B95BC2C7-AE6B-4F67-B0F0-B6C988BB582E}" type="presParOf" srcId="{E8E07F83-FAAE-4A38-B63E-8B647D403B2A}" destId="{22A57241-1CDB-4FC6-B9F0-4D0009F8CF5D}" srcOrd="3" destOrd="0" presId="urn:microsoft.com/office/officeart/2005/8/layout/vList2"/>
    <dgm:cxn modelId="{7543FB66-5159-48DA-A7D4-A81268B53731}" type="presParOf" srcId="{E8E07F83-FAAE-4A38-B63E-8B647D403B2A}" destId="{FDC7CE2D-DCB3-4D6D-9968-1A05F050AC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3716-5EAB-47C0-A708-2EA2820745E3}">
      <dsp:nvSpPr>
        <dsp:cNvPr id="0" name=""/>
        <dsp:cNvSpPr/>
      </dsp:nvSpPr>
      <dsp:spPr>
        <a:xfrm>
          <a:off x="0" y="6227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We have 2 new Patient Care Advisors in our reception team – both called Carly!</a:t>
          </a:r>
          <a:endParaRPr lang="en-US" sz="2000" kern="1200"/>
        </a:p>
      </dsp:txBody>
      <dsp:txXfrm>
        <a:off x="38838" y="661598"/>
        <a:ext cx="4922448" cy="717924"/>
      </dsp:txXfrm>
    </dsp:sp>
    <dsp:sp modelId="{E0FE55EC-F587-416D-B43E-0717D9834EEB}">
      <dsp:nvSpPr>
        <dsp:cNvPr id="0" name=""/>
        <dsp:cNvSpPr/>
      </dsp:nvSpPr>
      <dsp:spPr>
        <a:xfrm>
          <a:off x="0" y="14759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We have a new nurse – Laura Hopgood, who is going to train in minor illness</a:t>
          </a:r>
          <a:endParaRPr lang="en-US" sz="2000" kern="1200"/>
        </a:p>
      </dsp:txBody>
      <dsp:txXfrm>
        <a:off x="38838" y="1514798"/>
        <a:ext cx="4922448" cy="717924"/>
      </dsp:txXfrm>
    </dsp:sp>
    <dsp:sp modelId="{2A9AD753-1F7D-466E-8D72-4A7126DDB52C}">
      <dsp:nvSpPr>
        <dsp:cNvPr id="0" name=""/>
        <dsp:cNvSpPr/>
      </dsp:nvSpPr>
      <dsp:spPr>
        <a:xfrm>
          <a:off x="0" y="23291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We have two doctors in training – Dr Ben Hlatshwayo and and Dr Jaye Brunning </a:t>
          </a:r>
          <a:endParaRPr lang="en-US" sz="2000" kern="1200"/>
        </a:p>
      </dsp:txBody>
      <dsp:txXfrm>
        <a:off x="38838" y="2367998"/>
        <a:ext cx="4922448" cy="717924"/>
      </dsp:txXfrm>
    </dsp:sp>
    <dsp:sp modelId="{441D8F41-00EF-4D2E-839E-655B9B1C2ADA}">
      <dsp:nvSpPr>
        <dsp:cNvPr id="0" name=""/>
        <dsp:cNvSpPr/>
      </dsp:nvSpPr>
      <dsp:spPr>
        <a:xfrm>
          <a:off x="0" y="31823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Dr Anna Faircloth is due back from Maternity Leave soon </a:t>
          </a:r>
          <a:endParaRPr lang="en-US" sz="2000" kern="1200"/>
        </a:p>
      </dsp:txBody>
      <dsp:txXfrm>
        <a:off x="38838" y="3221198"/>
        <a:ext cx="4922448" cy="717924"/>
      </dsp:txXfrm>
    </dsp:sp>
    <dsp:sp modelId="{8001EB1B-8D57-4850-A151-94632DF0031D}">
      <dsp:nvSpPr>
        <dsp:cNvPr id="0" name=""/>
        <dsp:cNvSpPr/>
      </dsp:nvSpPr>
      <dsp:spPr>
        <a:xfrm>
          <a:off x="0" y="4035560"/>
          <a:ext cx="5000124" cy="7956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Dr Claire Bowmer has left the Practice and we will be advertising for a new GP partners </a:t>
          </a:r>
          <a:endParaRPr lang="en-US" sz="2000" kern="1200"/>
        </a:p>
      </dsp:txBody>
      <dsp:txXfrm>
        <a:off x="38838" y="4074398"/>
        <a:ext cx="4922448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0565C-EE64-46C8-ABC5-BA58695AD5CD}">
      <dsp:nvSpPr>
        <dsp:cNvPr id="0" name=""/>
        <dsp:cNvSpPr/>
      </dsp:nvSpPr>
      <dsp:spPr>
        <a:xfrm>
          <a:off x="0" y="401403"/>
          <a:ext cx="5098904" cy="934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Brighton GP Federation is working with colleagues in Hastings and Crawley to set up a new service to diagnose and treat people with ADHD. </a:t>
          </a:r>
          <a:endParaRPr lang="en-US" sz="1700" kern="1200"/>
        </a:p>
      </dsp:txBody>
      <dsp:txXfrm>
        <a:off x="45635" y="447038"/>
        <a:ext cx="5007634" cy="843560"/>
      </dsp:txXfrm>
    </dsp:sp>
    <dsp:sp modelId="{8BA53037-349E-4902-A60A-A0B82C4FC0CC}">
      <dsp:nvSpPr>
        <dsp:cNvPr id="0" name=""/>
        <dsp:cNvSpPr/>
      </dsp:nvSpPr>
      <dsp:spPr>
        <a:xfrm>
          <a:off x="0" y="1385193"/>
          <a:ext cx="5098904" cy="93483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GPs and Mental health practitioners with special training and clinical supervision from Mental Health (SPFT) Consultants will start seeing people in March </a:t>
          </a:r>
          <a:endParaRPr lang="en-US" sz="1700" kern="1200"/>
        </a:p>
      </dsp:txBody>
      <dsp:txXfrm>
        <a:off x="45635" y="1430828"/>
        <a:ext cx="5007634" cy="843560"/>
      </dsp:txXfrm>
    </dsp:sp>
    <dsp:sp modelId="{84A6176A-4060-4403-B3ED-896A38CD23FF}">
      <dsp:nvSpPr>
        <dsp:cNvPr id="0" name=""/>
        <dsp:cNvSpPr/>
      </dsp:nvSpPr>
      <dsp:spPr>
        <a:xfrm>
          <a:off x="0" y="2368983"/>
          <a:ext cx="5098904" cy="93483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This should improve access and quality for people and, if it is successful, could expand into autism and services from children </a:t>
          </a:r>
          <a:endParaRPr lang="en-US" sz="1700" kern="1200"/>
        </a:p>
      </dsp:txBody>
      <dsp:txXfrm>
        <a:off x="45635" y="2414618"/>
        <a:ext cx="5007634" cy="843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FDA7F-C990-4047-8908-C64310CF07D6}">
      <dsp:nvSpPr>
        <dsp:cNvPr id="0" name=""/>
        <dsp:cNvSpPr/>
      </dsp:nvSpPr>
      <dsp:spPr>
        <a:xfrm>
          <a:off x="0" y="377162"/>
          <a:ext cx="5098904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We have revised our text messages – has anyone had any recently, and if so, are they clearer ?</a:t>
          </a:r>
          <a:endParaRPr lang="en-US" sz="1700" kern="1200" dirty="0"/>
        </a:p>
      </dsp:txBody>
      <dsp:txXfrm>
        <a:off x="46424" y="423586"/>
        <a:ext cx="5006056" cy="858142"/>
      </dsp:txXfrm>
    </dsp:sp>
    <dsp:sp modelId="{15B4681A-F225-4B5B-B96F-611C9AE7B11D}">
      <dsp:nvSpPr>
        <dsp:cNvPr id="0" name=""/>
        <dsp:cNvSpPr/>
      </dsp:nvSpPr>
      <dsp:spPr>
        <a:xfrm>
          <a:off x="0" y="1377113"/>
          <a:ext cx="5098904" cy="95099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We are buying a new bigger tablet for patients to consider filling in an online form in the waiting room – could anyone help people to navigate this ?</a:t>
          </a:r>
          <a:endParaRPr lang="en-US" sz="1700" kern="1200"/>
        </a:p>
      </dsp:txBody>
      <dsp:txXfrm>
        <a:off x="46424" y="1423537"/>
        <a:ext cx="5006056" cy="858142"/>
      </dsp:txXfrm>
    </dsp:sp>
    <dsp:sp modelId="{FDC7CE2D-DCB3-4D6D-9968-1A05F050AC0E}">
      <dsp:nvSpPr>
        <dsp:cNvPr id="0" name=""/>
        <dsp:cNvSpPr/>
      </dsp:nvSpPr>
      <dsp:spPr>
        <a:xfrm>
          <a:off x="0" y="2377063"/>
          <a:ext cx="5098904" cy="95099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Do you have any other ideas to reduce DNAs ? </a:t>
          </a:r>
          <a:endParaRPr lang="en-US" sz="1700" kern="1200"/>
        </a:p>
      </dsp:txBody>
      <dsp:txXfrm>
        <a:off x="46424" y="2423487"/>
        <a:ext cx="5006056" cy="85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BEDB8-000B-BA4B-B2F2-813EF39367F6}" type="datetimeFigureOut">
              <a:rPr lang="en-US" smtClean="0"/>
              <a:t>2/22/26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33D6-D1B3-9043-BB12-95190A8B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40C8B-028C-A248-B8D6-243F8F241C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0000-6149-DB6A-A16A-F66D2820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82FE1-F2C4-2E9E-60CB-A2D92754E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0D610-34A6-D8B9-F597-390850EFB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75066-634C-1F68-4AC3-5658581A0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40C8B-028C-A248-B8D6-243F8F241C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9A1C-6812-EAEF-C6BA-FBBD3EB9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D60E7-6E18-4CDC-DB4C-3B99FEC7D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FA3D5-7B01-8A44-46C8-89438C285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D56EA-CF4C-282D-ECD7-0BE3E8370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40C8B-028C-A248-B8D6-243F8F241C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BF3-63EB-3B0E-0828-9FCBF2667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AA05F-17C9-5BE7-5C19-080D8901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7EB6-F402-B935-8722-9218F398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A2D1-C3B0-72E8-6E58-31703C3A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8956D-F455-408D-195F-C8DD5C33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132-A9CE-46DB-01D0-D6FD5FBF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1DC64-6760-F358-9B1F-9B22CD80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920A8-1372-EE11-82D0-49FED840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05C9-5FCC-3BFD-F2EB-BFEE0D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053B-D7EB-A65E-C8C1-EF7B5690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98045-D36D-9B0A-5199-5B161EE82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24FC0-8924-06AD-571A-2AB566CB4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F5DDD-B5D5-7F71-E2B4-07D44A32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EA1F-2DA5-EC21-586B-E98AAA90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035A-D1E0-B672-914F-01DD9EB6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92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9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0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8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1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5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18CB-AEFC-1186-F39E-0C40E10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9982-536A-C87D-BA94-3C62D849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5F0B2-A924-8C87-96E8-6FC2E113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BCF8-2694-2596-C318-06726D08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E69A-6753-3C38-EC30-1A437F20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9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76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594B-BD7D-3D16-25F4-36BE942A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2662-18C7-76A7-D996-C819CA72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4F34-979A-C99C-3C34-B02E94BA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84D1-FB3B-55CE-5F57-393F16AC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A8670-146C-E979-E8B5-EC118880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452C-E324-8B31-7EA6-87E05251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F1EF-8398-5007-DB28-F4D3A715B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751A-4464-F10B-B52E-55A5B1CD3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8AD68-6455-DB85-76AB-D0FFCD92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E4C3B-84FE-25D7-7AD6-98EF919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A24D1-94A7-4300-AFD3-011ED191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DAEC-2E5F-8DAD-0122-BD5166F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F6A58-2650-3C3F-24D5-BFEDEADD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A46-2304-02DE-028B-6E52D5C4C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F276C-3AAD-D770-81E3-3A2E8C4F7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9913C-1976-96AF-CCD4-5C9DBBEC2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F3A47-4457-1E83-3B92-6EB6E6A6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0D506-7697-F9DF-2691-EA84726A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9FA91-6C31-FC2A-40FA-6CA78861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FF7D-E0D1-1E89-DC3C-414A989D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AA2C0-C8C9-A431-84B6-DE2DA661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EEE1-579C-4FC6-09B9-4B0E8D4E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E1217-1836-F3CB-631C-0E11D9EC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E0DBE-74C1-BADB-4E35-0CD169DA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18B63-A29D-2B70-C44B-D778FC07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588A9-560E-F164-E075-54352E08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81B-59A6-C823-0AA2-9A85941F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9412-1D8B-9E3C-1871-26ED0A88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19264-63D6-9927-5254-600F4552B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4BDBD-B8BF-2E33-0E91-255B3A23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4717-2026-5018-7F0E-7D092F04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9D9D9-B9F4-8FE7-86F2-60E2EABD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CEED-2789-BFEC-08DF-6DE21C7F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B5C95-3D0D-C910-ED73-B3C9E484A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4A528-5C8D-5C12-473B-E6F0E9B82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5CEC5-2BEE-6412-B86C-D0353CC0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920D1-BC98-C6A7-974A-4CF98D6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68F2-9141-6B88-BB38-708CE36F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8BFED-D0C7-350E-A84F-C920B4E7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428F4-AEDD-670E-7E00-3D271D53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5944-E7AC-BBBE-25CA-96702ABE6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15E4AD-7FF4-5A48-8876-8F9E29FFFBF1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8CC7-7966-5ECE-CB6E-51CE87381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0B71-79E0-7A76-A00D-F07B5DB4D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81F75-9768-7D40-94F3-547C9804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C499-BB6B-469F-B6F4-DA32E67820DA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8465-F6FE-4455-8C79-6416FB59A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4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tpetersmedicalcentre.co.uk/patient-participation-group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lighted sign in a room&#10;&#10;Description automatically generated">
            <a:extLst>
              <a:ext uri="{FF2B5EF4-FFF2-40B4-BE49-F238E27FC236}">
                <a16:creationId xmlns:a16="http://schemas.microsoft.com/office/drawing/2014/main" id="{22F6A96C-BF43-E325-CD17-85A789C61C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5" y="857250"/>
            <a:ext cx="9146585" cy="51598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42061" y="306757"/>
            <a:ext cx="2265657" cy="9154947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5" y="857250"/>
            <a:ext cx="2132552" cy="5159809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9028" y="873552"/>
            <a:ext cx="2364647" cy="5143506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6" y="4823575"/>
            <a:ext cx="9149780" cy="11934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447" y="2525947"/>
            <a:ext cx="2900080" cy="408214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C3684-F05B-2DAA-250C-B48B725B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60651"/>
            <a:ext cx="6943725" cy="46385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St Peter’s Patient Participation Group (PPG)</a:t>
            </a:r>
          </a:p>
        </p:txBody>
      </p:sp>
    </p:spTree>
    <p:extLst>
      <p:ext uri="{BB962C8B-B14F-4D97-AF65-F5344CB8AC3E}">
        <p14:creationId xmlns:p14="http://schemas.microsoft.com/office/powerpoint/2010/main" val="303851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C5049-F25E-7A3D-CB20-B57E20BB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en-GB" sz="3500"/>
              <a:t>New Respiratory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411F-84F5-2DC0-72EA-71D7832B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543" y="1676400"/>
            <a:ext cx="5023757" cy="35052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>
                    <a:alpha val="55000"/>
                  </a:schemeClr>
                </a:solidFill>
              </a:rPr>
              <a:t>We are working with 2 other practices in the PCN (</a:t>
            </a:r>
            <a:r>
              <a:rPr lang="en-GB" dirty="0" err="1">
                <a:solidFill>
                  <a:schemeClr val="tx1">
                    <a:alpha val="55000"/>
                  </a:schemeClr>
                </a:solidFill>
              </a:rPr>
              <a:t>Wellsbourne</a:t>
            </a:r>
            <a:r>
              <a:rPr lang="en-GB" dirty="0">
                <a:solidFill>
                  <a:schemeClr val="tx1">
                    <a:alpha val="55000"/>
                  </a:schemeClr>
                </a:solidFill>
              </a:rPr>
              <a:t> and Park Crescent) to book in patients with COPD and Asthma to see a Consultant and Specialist Nurse at Robert Lodge in Whitehawk</a:t>
            </a:r>
          </a:p>
          <a:p>
            <a:r>
              <a:rPr lang="en-GB" dirty="0">
                <a:solidFill>
                  <a:schemeClr val="tx1">
                    <a:alpha val="55000"/>
                  </a:schemeClr>
                </a:solidFill>
              </a:rPr>
              <a:t>This is aimed at people who might find attending a traditional hospital appointment more difficult, and staff also provide support with exercise , mental health resources and advice on benefits and keeping homes warm</a:t>
            </a:r>
          </a:p>
        </p:txBody>
      </p:sp>
    </p:spTree>
    <p:extLst>
      <p:ext uri="{BB962C8B-B14F-4D97-AF65-F5344CB8AC3E}">
        <p14:creationId xmlns:p14="http://schemas.microsoft.com/office/powerpoint/2010/main" val="164902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82F6D-A334-7D23-4B9C-1CBDE943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New ADHD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0FA44-2F71-4B59-A191-C3761B7D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83" r="30083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E61E8B-C887-9A17-DBF6-7A9F984D8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67164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048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A76F7-A050-3C7E-1A6D-A0351EE3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Appointment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B410-0A68-8119-E19B-CF45DFFD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r>
              <a:rPr lang="en-GB" sz="1700"/>
              <a:t>StstmConnect submissions generally remain high – but many people (approx. 60%) do not complete online </a:t>
            </a:r>
          </a:p>
          <a:p>
            <a:endParaRPr lang="en-GB" sz="1700"/>
          </a:p>
          <a:p>
            <a:endParaRPr lang="en-GB" sz="1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55335D-FFCE-BD5B-0C07-16900A9FD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41590"/>
              </p:ext>
            </p:extLst>
          </p:nvPr>
        </p:nvGraphicFramePr>
        <p:xfrm>
          <a:off x="1455192" y="402570"/>
          <a:ext cx="6233615" cy="321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44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2133B-3A8E-DD79-C9A5-B0520FD1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Appointments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33DF-EAAD-1E2C-5094-1C97E45E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r>
              <a:rPr lang="en-GB" sz="1600"/>
              <a:t>Our Triage team are meeting to try and improve our systems – we are investigating an AI system to help reduce queuing on the phone</a:t>
            </a:r>
          </a:p>
          <a:p>
            <a:r>
              <a:rPr lang="en-GB" sz="1600"/>
              <a:t>Call volumes are up </a:t>
            </a:r>
          </a:p>
          <a:p>
            <a:endParaRPr lang="en-GB" sz="16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7B4687-7355-DB47-978F-65F1CED39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38534"/>
              </p:ext>
            </p:extLst>
          </p:nvPr>
        </p:nvGraphicFramePr>
        <p:xfrm>
          <a:off x="1455192" y="402570"/>
          <a:ext cx="6233615" cy="321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04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C2ACB-6FFE-BB8D-3736-9E26C9AF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Appointments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7A01-0A63-F91E-6620-2A2C0260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92" y="3833199"/>
            <a:ext cx="6249619" cy="1119982"/>
          </a:xfrm>
        </p:spPr>
        <p:txBody>
          <a:bodyPr anchor="ctr">
            <a:normAutofit/>
          </a:bodyPr>
          <a:lstStyle/>
          <a:p>
            <a:r>
              <a:rPr lang="en-GB" sz="1700"/>
              <a:t>Did Not Attends (DNAs) are also up </a:t>
            </a:r>
          </a:p>
          <a:p>
            <a:endParaRPr lang="en-GB" sz="1700"/>
          </a:p>
          <a:p>
            <a:endParaRPr lang="en-GB" sz="1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B7D1F7-6AAB-8865-6A89-D37188B46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21828"/>
              </p:ext>
            </p:extLst>
          </p:nvPr>
        </p:nvGraphicFramePr>
        <p:xfrm>
          <a:off x="1455192" y="569363"/>
          <a:ext cx="6233615" cy="288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585">
                  <a:extLst>
                    <a:ext uri="{9D8B030D-6E8A-4147-A177-3AD203B41FA5}">
                      <a16:colId xmlns:a16="http://schemas.microsoft.com/office/drawing/2014/main" val="1212330973"/>
                    </a:ext>
                  </a:extLst>
                </a:gridCol>
                <a:gridCol w="1435081">
                  <a:extLst>
                    <a:ext uri="{9D8B030D-6E8A-4147-A177-3AD203B41FA5}">
                      <a16:colId xmlns:a16="http://schemas.microsoft.com/office/drawing/2014/main" val="400853461"/>
                    </a:ext>
                  </a:extLst>
                </a:gridCol>
                <a:gridCol w="1077411">
                  <a:extLst>
                    <a:ext uri="{9D8B030D-6E8A-4147-A177-3AD203B41FA5}">
                      <a16:colId xmlns:a16="http://schemas.microsoft.com/office/drawing/2014/main" val="945034504"/>
                    </a:ext>
                  </a:extLst>
                </a:gridCol>
                <a:gridCol w="1303538">
                  <a:extLst>
                    <a:ext uri="{9D8B030D-6E8A-4147-A177-3AD203B41FA5}">
                      <a16:colId xmlns:a16="http://schemas.microsoft.com/office/drawing/2014/main" val="381714440"/>
                    </a:ext>
                  </a:extLst>
                </a:gridCol>
              </a:tblGrid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Clinician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Finished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DNA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% DNA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3484656113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Doctor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2102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55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2.5%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2452226848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HCA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568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75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11.7%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1482193529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HCP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92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3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3.2%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3387386659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MHN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382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30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7.3%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972525886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Nurse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876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82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8.6%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3329459589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Pharm Team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532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16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2.9%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2333384161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Phlebotomy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279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45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900" u="none" strike="noStrike">
                          <a:effectLst/>
                        </a:rPr>
                        <a:t>13.9%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" marR="10863" marT="10863" marB="0" anchor="b"/>
                </a:tc>
                <a:extLst>
                  <a:ext uri="{0D108BD9-81ED-4DB2-BD59-A6C34878D82A}">
                    <a16:rowId xmlns:a16="http://schemas.microsoft.com/office/drawing/2014/main" val="228160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0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51A92-0FC6-B84A-99F6-030F1CB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How can the PPG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1753E-B8B3-BFF2-8172-4DC27E2B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26" r="19972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1E5077-2732-2147-AC54-2DD638EEF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27722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70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A47A3-C749-FDAE-F0C0-EFB59EB5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End of the Quality Outcomes Framework (QOF)year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C6C4-BF10-ADCF-D241-00C816506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1900" dirty="0"/>
              <a:t>In April we will have the final figures for achieving quality targets on treatment of people with long term conditions including </a:t>
            </a:r>
          </a:p>
          <a:p>
            <a:r>
              <a:rPr lang="en-GB" sz="1900" dirty="0"/>
              <a:t>High Blood Pressure</a:t>
            </a:r>
          </a:p>
          <a:p>
            <a:r>
              <a:rPr lang="en-GB" sz="1900" dirty="0"/>
              <a:t>Learning Disability</a:t>
            </a:r>
          </a:p>
          <a:p>
            <a:r>
              <a:rPr lang="en-GB" sz="1900" dirty="0"/>
              <a:t>Serious Mental Illness</a:t>
            </a:r>
          </a:p>
          <a:p>
            <a:r>
              <a:rPr lang="en-GB" sz="1900" dirty="0"/>
              <a:t>Diabetes </a:t>
            </a:r>
          </a:p>
          <a:p>
            <a:r>
              <a:rPr lang="en-GB" sz="1900" dirty="0"/>
              <a:t>Dementia </a:t>
            </a:r>
          </a:p>
          <a:p>
            <a:r>
              <a:rPr lang="en-GB" sz="1900" dirty="0"/>
              <a:t>Vascular Disease </a:t>
            </a:r>
          </a:p>
          <a:p>
            <a:r>
              <a:rPr lang="en-GB" sz="1900" dirty="0"/>
              <a:t>Asthma</a:t>
            </a:r>
          </a:p>
          <a:p>
            <a:r>
              <a:rPr lang="en-GB" sz="1900" dirty="0"/>
              <a:t>COPD</a:t>
            </a:r>
          </a:p>
          <a:p>
            <a:r>
              <a:rPr lang="en-GB" sz="1900" dirty="0"/>
              <a:t>If you get a text to let us know your BP, weight or smoking status, or if you are invited in for a review please respond – it helps our targets and Practice funding </a:t>
            </a:r>
          </a:p>
        </p:txBody>
      </p:sp>
    </p:spTree>
    <p:extLst>
      <p:ext uri="{BB962C8B-B14F-4D97-AF65-F5344CB8AC3E}">
        <p14:creationId xmlns:p14="http://schemas.microsoft.com/office/powerpoint/2010/main" val="141185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BC4C0-22D1-694F-B5EC-4C63D8EE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246F5F-8D50-22D1-8C79-C2A19770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E0CF9EA-8DA5-476B-3869-463EFDBE0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2" y="122512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00C6C-BD16-7602-4808-A1021760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1216870"/>
            <a:ext cx="4094129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800" b="1"/>
              <a:t>Every Friday at Robert Lodge</a:t>
            </a:r>
            <a:br>
              <a:rPr lang="en-US" sz="1800"/>
            </a:br>
            <a:r>
              <a:rPr lang="en-US" sz="1800"/>
              <a:t>35-70, Robert Lodge Community Space, Manor Place, Brighton, BN2 5FG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832674-0C67-397D-C17B-7ED2BDB2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7205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rl">
            <a:extLst>
              <a:ext uri="{FF2B5EF4-FFF2-40B4-BE49-F238E27FC236}">
                <a16:creationId xmlns:a16="http://schemas.microsoft.com/office/drawing/2014/main" id="{D22805A1-F88C-2FB1-2605-4C2C363345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732" y="1240720"/>
            <a:ext cx="3006346" cy="42492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041B-DB5B-4AA2-A9AD-9204918DC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221" y="2345582"/>
            <a:ext cx="4094129" cy="3144390"/>
          </a:xfrm>
        </p:spPr>
        <p:txBody>
          <a:bodyPr vert="horz" lIns="68580" tIns="34290" rIns="68580" bIns="34290" rtlCol="0">
            <a:normAutofit fontScale="85000" lnSpcReduction="20000"/>
          </a:bodyPr>
          <a:lstStyle/>
          <a:p>
            <a:r>
              <a:rPr lang="en-US" sz="1500" dirty="0"/>
              <a:t>Our East Brighton Health Hub is a drop-in service based in Robert Lodge </a:t>
            </a:r>
            <a:r>
              <a:rPr lang="en-US" sz="1500" b="1" dirty="0"/>
              <a:t>every Friday (10am-1pm)</a:t>
            </a:r>
            <a:endParaRPr lang="en-US" sz="1500" dirty="0"/>
          </a:p>
          <a:p>
            <a:r>
              <a:rPr lang="en-US" sz="1500" dirty="0"/>
              <a:t>This is a free NHS open access service where our staff will be offering a variety of advice, support, and information to all ECBPCN patients. Our aim is to have a variety of healthcare professionals in one place, which will vary week to week.</a:t>
            </a:r>
          </a:p>
          <a:p>
            <a:r>
              <a:rPr lang="en-US" sz="1500" dirty="0"/>
              <a:t>This will include Occupational Therapists, Social Prescribers and Mental Health Support Workers. Staff will be there to welcome you and support you in finding the most appropriate team/advice you need. If you are registered with one of our 9 GP practices, come in for a cup of tea and a chat any Friday from 10am until 1pm.</a:t>
            </a:r>
          </a:p>
          <a:p>
            <a:endParaRPr lang="en-US" sz="1500" dirty="0"/>
          </a:p>
          <a:p>
            <a:r>
              <a:rPr lang="en-US" sz="1500" dirty="0"/>
              <a:t>Our social prescriber Joe Walker is also at St Peters on Tuesday afternoons – appointments can be booked at reception</a:t>
            </a:r>
          </a:p>
          <a:p>
            <a:pPr mar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097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F2717-3E22-768C-FCD7-0AE18121B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large lighted sign in a room&#10;&#10;Description automatically generated">
            <a:extLst>
              <a:ext uri="{FF2B5EF4-FFF2-40B4-BE49-F238E27FC236}">
                <a16:creationId xmlns:a16="http://schemas.microsoft.com/office/drawing/2014/main" id="{B21FB834-34A3-927B-1304-C25B55D95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7914" y="260496"/>
            <a:ext cx="3956101" cy="160537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7F2E-384F-794D-3BC4-4D384AF2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71" y="2587142"/>
            <a:ext cx="8436057" cy="3381172"/>
          </a:xfrm>
        </p:spPr>
        <p:txBody>
          <a:bodyPr anchor="ctr"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b="1" dirty="0"/>
              <a:t>5. PPG Updates (Joanne)</a:t>
            </a:r>
          </a:p>
          <a:p>
            <a:pPr marL="0" lvl="0" indent="0">
              <a:buNone/>
            </a:pPr>
            <a:endParaRPr lang="en-GB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Welcome to new PPG Committee members - Michael Colett &amp; Suzanne Hay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Benefits of using Robert Lodge – Phillip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Feedback from PPG Sussex Network - Joanne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World Menopause Day/Cafes – Joanne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Health Awareness Events– e.g. Pharmacy First, Healthy Heart Day</a:t>
            </a:r>
          </a:p>
          <a:p>
            <a:pPr marL="342900" lvl="1" indent="0">
              <a:buNone/>
            </a:pPr>
            <a:endParaRPr lang="en-GB" sz="2100" dirty="0"/>
          </a:p>
          <a:p>
            <a:pPr marL="0" lvl="0" indent="0">
              <a:buNone/>
            </a:pPr>
            <a:r>
              <a:rPr lang="en-GB" b="1" dirty="0"/>
              <a:t>6. Discussion Focus:</a:t>
            </a:r>
            <a:endParaRPr lang="en-GB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Health Education 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Widening Community Engagement </a:t>
            </a:r>
          </a:p>
          <a:p>
            <a:pPr marL="0" indent="0">
              <a:buNone/>
            </a:pPr>
            <a:endParaRPr lang="en-GB" sz="8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GB" sz="8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07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6" name="Rectangle 517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AC8C6-8CA5-A4A0-FC9B-1FD4F5AC3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20" y="2"/>
            <a:ext cx="5127618" cy="3808645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552B1-6ED0-4848-9DD2-228E119FB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479152" y="0"/>
            <a:ext cx="3121152" cy="355523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124" name="Picture 4" descr="How to host a Menopause Café">
            <a:extLst>
              <a:ext uri="{FF2B5EF4-FFF2-40B4-BE49-F238E27FC236}">
                <a16:creationId xmlns:a16="http://schemas.microsoft.com/office/drawing/2014/main" id="{C369A070-E5E5-7A28-3EC6-13F793D69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2455"/>
            <a:ext cx="5127618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7FE2E-D32F-2AA6-AC06-075A78B8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932" y="4507253"/>
            <a:ext cx="3645592" cy="1398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Support Groups &amp; Education 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Joanne) </a:t>
            </a:r>
            <a:br>
              <a:rPr lang="en-US" sz="27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02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61A4DD-E9DB-FFF6-3FCF-1680C6816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857257"/>
            <a:ext cx="7252232" cy="51434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85725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96B605-CF72-3351-D6E0-F4A0AA67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8" y="1131094"/>
            <a:ext cx="2866642" cy="14249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WELCOME to St Peter’s PPG!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97610B8-7192-1309-7064-5B09F223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8" y="2829864"/>
            <a:ext cx="3346851" cy="30061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1725" b="1" u="sng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PPG Committee – Who are we? What do we do?</a:t>
            </a:r>
            <a:endParaRPr lang="en-GB" sz="1725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Acting Chairperson</a:t>
            </a:r>
            <a:r>
              <a:rPr lang="en-GB" sz="1725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(chairs the PPG Meetings):  </a:t>
            </a: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Joanne Smith</a:t>
            </a:r>
            <a:endParaRPr lang="en-GB" sz="1725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Acting Vice Chair </a:t>
            </a:r>
            <a:r>
              <a:rPr lang="en-GB" sz="1725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(assists the chair and steps in when the chair is unavailable</a:t>
            </a: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Phillip Faithfull</a:t>
            </a:r>
            <a:endParaRPr lang="en-GB" sz="1725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Secretary </a:t>
            </a:r>
            <a:r>
              <a:rPr lang="en-GB" sz="1725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(minutes meetings and supports the administrative work of the committee)</a:t>
            </a: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role vacant</a:t>
            </a:r>
            <a:endParaRPr lang="en-GB" sz="1725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725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Committee Support Member </a:t>
            </a:r>
            <a:r>
              <a:rPr lang="en-GB" sz="1725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(supports the wider work of the committee): </a:t>
            </a:r>
            <a:r>
              <a:rPr lang="en-GB" sz="1725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Suzanne Hay</a:t>
            </a:r>
          </a:p>
          <a:p>
            <a:pPr marL="257175" indent="-257175">
              <a:lnSpc>
                <a:spcPct val="115000"/>
              </a:lnSpc>
              <a:buFont typeface="Symbol" pitchFamily="2" charset="2"/>
              <a:buChar char=""/>
            </a:pP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and Communications Lead </a:t>
            </a:r>
            <a:r>
              <a:rPr lang="en-GB" sz="1725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(assist with the communication needs of the committee):</a:t>
            </a:r>
            <a:r>
              <a:rPr lang="en-GB" sz="1725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Michael Collett </a:t>
            </a:r>
            <a:endParaRPr lang="en-GB" sz="1725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0280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A4353-084D-3EEE-F6EB-049E60B5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2B5E-A21F-4BE7-3538-4B187188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6. Discussion Focus:</a:t>
            </a:r>
          </a:p>
          <a:p>
            <a:pPr marL="0" lvl="0" indent="0">
              <a:buNone/>
            </a:pPr>
            <a:endParaRPr lang="en-GB" sz="2400" dirty="0"/>
          </a:p>
          <a:p>
            <a:pPr marL="800100" lvl="1" indent="-457200">
              <a:buFont typeface="+mj-lt"/>
              <a:buAutoNum type="arabicPeriod"/>
            </a:pPr>
            <a:r>
              <a:rPr lang="en-GB" sz="2400" b="1" dirty="0"/>
              <a:t>Health Education </a:t>
            </a:r>
          </a:p>
          <a:p>
            <a:pPr marL="342900" lvl="1" indent="0">
              <a:buNone/>
            </a:pPr>
            <a:endParaRPr lang="en-GB" sz="2400" dirty="0"/>
          </a:p>
          <a:p>
            <a:pPr marL="800100" lvl="1" indent="-457200">
              <a:buFont typeface="+mj-lt"/>
              <a:buAutoNum type="arabicPeriod"/>
            </a:pPr>
            <a:r>
              <a:rPr lang="en-GB" sz="2400" b="1" dirty="0"/>
              <a:t>Widening Community Engagement </a:t>
            </a:r>
          </a:p>
          <a:p>
            <a:pPr marL="0" indent="0">
              <a:buNone/>
            </a:pPr>
            <a:endParaRPr lang="en-GB" sz="32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GB" sz="17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2525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39971-C036-97AD-3E4D-3B367CE9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500" kern="1200">
                <a:latin typeface="+mj-lt"/>
                <a:ea typeface="+mj-ea"/>
                <a:cs typeface="+mj-cs"/>
              </a:rPr>
              <a:t>8. AOB</a:t>
            </a:r>
          </a:p>
        </p:txBody>
      </p:sp>
      <p:sp>
        <p:nvSpPr>
          <p:cNvPr id="110" name="Content Placeholder 4">
            <a:extLst>
              <a:ext uri="{FF2B5EF4-FFF2-40B4-BE49-F238E27FC236}">
                <a16:creationId xmlns:a16="http://schemas.microsoft.com/office/drawing/2014/main" id="{244EC392-E384-900C-1865-666747BF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492" y="2701427"/>
            <a:ext cx="7018398" cy="2699968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lvl="1" indent="-228600" defTabSz="914400"/>
            <a:endParaRPr lang="en-US" sz="1700" b="1" dirty="0"/>
          </a:p>
          <a:p>
            <a:pPr marL="0" indent="-228600" defTabSz="914400"/>
            <a:r>
              <a:rPr lang="en-US" sz="1700" b="1" dirty="0"/>
              <a:t>Next PPG meeting</a:t>
            </a:r>
            <a:r>
              <a:rPr lang="en-US" sz="1700" b="1"/>
              <a:t>:  Wednesday </a:t>
            </a:r>
            <a:r>
              <a:rPr lang="en-US" sz="1700" b="1" dirty="0"/>
              <a:t>3</a:t>
            </a:r>
            <a:r>
              <a:rPr lang="en-US" sz="1700" b="1" baseline="30000" dirty="0"/>
              <a:t>rd</a:t>
            </a:r>
            <a:r>
              <a:rPr lang="en-US" sz="1700" b="1" dirty="0"/>
              <a:t> June -  date tbc</a:t>
            </a:r>
          </a:p>
          <a:p>
            <a:pPr marL="0" indent="-228600" defTabSz="91440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4238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75EE7-1EF9-A7F1-B10F-95F49E1B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br>
              <a:rPr lang="en-US" sz="3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PPG?</a:t>
            </a:r>
            <a:br>
              <a:rPr lang="en-US" sz="3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5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4DAB-D73C-9423-19AA-F31DE9CC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284205"/>
            <a:ext cx="4881398" cy="622780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GB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Members of the Patient Participation Group (PPG) are volunteers who support and influence healthcare at St Peter’s Health Centre by offering the patient’s perspective’ and acting as a ‘Critical Friend’. We work with the health centre to help find new ways of developing and improving services they provide.</a:t>
            </a:r>
          </a:p>
          <a:p>
            <a:pPr marL="0" indent="0">
              <a:buNone/>
            </a:pPr>
            <a:r>
              <a:rPr lang="en-GB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b="1" kern="100" dirty="0">
                <a:solidFill>
                  <a:srgbClr val="FF0000"/>
                </a:solidFill>
                <a:ea typeface="Aptos" panose="020B0004020202020204" pitchFamily="34" charset="0"/>
              </a:rPr>
              <a:t>The PPG will not deal with personal medical issues or complaints, as there are already well-established procedures that deal with these already in place.</a:t>
            </a:r>
          </a:p>
          <a:p>
            <a:pPr marL="0" indent="0">
              <a:buNone/>
            </a:pPr>
            <a:endParaRPr lang="en-GB" sz="1800" b="1" kern="100" dirty="0">
              <a:ea typeface="Aptos" panose="020B0004020202020204" pitchFamily="34" charset="0"/>
            </a:endParaRPr>
          </a:p>
          <a:p>
            <a:r>
              <a:rPr lang="en-GB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PPG group aims to meet three times a year to provide input and feedback into the development of services at the surgery and to discuss any related activities.</a:t>
            </a:r>
          </a:p>
          <a:p>
            <a:pPr marL="0" indent="0">
              <a:buNone/>
            </a:pPr>
            <a:endParaRPr lang="en-GB" sz="18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Committee meets in-between to discuss with the leadership team at the practice, matters relating to the surgery, and for us to work together constructively to improve services</a:t>
            </a:r>
          </a:p>
          <a:p>
            <a:endParaRPr lang="en-GB" sz="14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028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F4A93-DA1B-65A7-6040-AB40A1AF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B8E3-9C57-A162-B300-3B1EDE0C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54660"/>
            <a:ext cx="8525638" cy="970582"/>
          </a:xfrm>
        </p:spPr>
        <p:txBody>
          <a:bodyPr/>
          <a:lstStyle/>
          <a:p>
            <a:pPr algn="ctr"/>
            <a:r>
              <a:rPr lang="en-US" b="1" dirty="0"/>
              <a:t>5. Information about St Peter’s PPG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CBB53F-F0C2-1192-D60F-ECA21B254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91" y="986242"/>
            <a:ext cx="4275535" cy="227804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A1B507-4B19-C465-F144-59539DA26A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58" y="2393697"/>
            <a:ext cx="3886200" cy="2070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025BE7-6C38-CFA2-E007-6DFEB5C80C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91" y="3568456"/>
            <a:ext cx="4275536" cy="2264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DBF7F8-0882-8717-1CB8-0111CC74827D}"/>
              </a:ext>
            </a:extLst>
          </p:cNvPr>
          <p:cNvSpPr txBox="1"/>
          <p:nvPr/>
        </p:nvSpPr>
        <p:spPr>
          <a:xfrm>
            <a:off x="142873" y="4768469"/>
            <a:ext cx="45755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ptos" panose="02110004020202020204"/>
                <a:hlinkClick r:id="rId5"/>
              </a:rPr>
              <a:t>https://www.stpetersmedicalcentre.co.uk/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Aptos" panose="02110004020202020204"/>
              <a:hlinkClick r:id="rId5"/>
            </a:endParaRPr>
          </a:p>
          <a:p>
            <a:pPr defTabSz="685800"/>
            <a:endParaRPr lang="en-US" sz="1050" dirty="0">
              <a:solidFill>
                <a:prstClr val="black"/>
              </a:solidFill>
              <a:latin typeface="Aptos" panose="02110004020202020204"/>
              <a:hlinkClick r:id="rId5"/>
            </a:endParaRPr>
          </a:p>
          <a:p>
            <a:pPr defTabSz="685800"/>
            <a:endParaRPr lang="en-US" sz="105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1927F-C27B-1B4A-0D10-42D8DD731CAE}"/>
              </a:ext>
            </a:extLst>
          </p:cNvPr>
          <p:cNvSpPr txBox="1"/>
          <p:nvPr/>
        </p:nvSpPr>
        <p:spPr>
          <a:xfrm>
            <a:off x="4718445" y="3269212"/>
            <a:ext cx="45975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ptos" panose="02110004020202020204"/>
                <a:hlinkClick r:id="rId5"/>
              </a:rPr>
              <a:t>https://www.stpetersmedicalcentre.co.uk/patient-participation-group</a:t>
            </a:r>
            <a:endParaRPr lang="en-US" sz="10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endParaRPr lang="en-US" sz="105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063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5812FF-6E59-D0D2-9F72-60CF2F4D7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228" y="1445740"/>
            <a:ext cx="3886200" cy="4238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b="1" dirty="0"/>
              <a:t>Welcome and introductions (Joanne)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b="1" dirty="0"/>
              <a:t>Agree the minutes from 24th September meeting (Joanne)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b="1" dirty="0"/>
              <a:t>Matters Arising/Actions:</a:t>
            </a:r>
            <a:endParaRPr lang="en-GB" dirty="0"/>
          </a:p>
          <a:p>
            <a:pPr marL="857250" lvl="1" indent="-514350">
              <a:buFont typeface="+mj-lt"/>
              <a:buAutoNum type="arabicPeriod"/>
            </a:pPr>
            <a:r>
              <a:rPr lang="en-GB" sz="2100" b="1" dirty="0"/>
              <a:t>Appointment text messaging system </a:t>
            </a:r>
            <a:endParaRPr lang="en-GB" sz="2100" dirty="0"/>
          </a:p>
          <a:p>
            <a:pPr marL="857250" lvl="1" indent="-514350">
              <a:buFont typeface="+mj-lt"/>
              <a:buAutoNum type="arabicPeriod"/>
            </a:pPr>
            <a:r>
              <a:rPr lang="en-GB" sz="2100" b="1" dirty="0"/>
              <a:t>DNA (Did Not Attend) – current options for cancelling appointment</a:t>
            </a:r>
            <a:endParaRPr lang="en-GB" sz="2100" dirty="0"/>
          </a:p>
          <a:p>
            <a:pPr marL="857250" lvl="1" indent="-514350">
              <a:buFont typeface="+mj-lt"/>
              <a:buAutoNum type="arabicPeriod"/>
            </a:pPr>
            <a:r>
              <a:rPr lang="en-GB" sz="2100" b="1" dirty="0"/>
              <a:t>Reminder - Triage system re: getting an appointment</a:t>
            </a:r>
            <a:endParaRPr lang="en-GB" sz="21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St Peter’s update (Dr Jarvis)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5A05B4-023B-DA9B-1190-4266187BF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573" y="1445740"/>
            <a:ext cx="4178128" cy="45720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r>
              <a:rPr lang="en-GB" b="1" dirty="0"/>
              <a:t>5. PPG Updates (Joanne)</a:t>
            </a:r>
            <a:endParaRPr lang="en-GB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Welcome to new PPG Committee members - Michael Colett &amp; Suzanne Hay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Benefits of using Robert Lodge – Phillip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Feedback from PPG Sussex Network - Joanne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World Menopause Day/Cafes – Joanne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Health Awareness Events– e.g. Pharmacy First, Healthy Heart Day</a:t>
            </a:r>
          </a:p>
          <a:p>
            <a:pPr marL="342900" lvl="1" indent="0">
              <a:buNone/>
            </a:pPr>
            <a:endParaRPr lang="en-GB" sz="2100" dirty="0"/>
          </a:p>
          <a:p>
            <a:pPr marL="0" lvl="0" indent="0">
              <a:buNone/>
            </a:pPr>
            <a:r>
              <a:rPr lang="en-GB" b="1" dirty="0"/>
              <a:t>6. Discussion Focus:</a:t>
            </a:r>
            <a:endParaRPr lang="en-GB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Health Education </a:t>
            </a:r>
            <a:endParaRPr lang="en-GB" sz="2100" dirty="0"/>
          </a:p>
          <a:p>
            <a:pPr marL="800100" lvl="1" indent="-457200">
              <a:buFont typeface="+mj-lt"/>
              <a:buAutoNum type="arabicPeriod"/>
            </a:pPr>
            <a:r>
              <a:rPr lang="en-GB" sz="2100" b="1" dirty="0"/>
              <a:t>Widening Community Engagement </a:t>
            </a:r>
          </a:p>
          <a:p>
            <a:pPr marL="342900" lvl="1" indent="0">
              <a:buNone/>
            </a:pPr>
            <a:endParaRPr lang="en-GB" sz="2100" dirty="0"/>
          </a:p>
          <a:p>
            <a:pPr marL="0" lvl="0" indent="0">
              <a:buNone/>
            </a:pPr>
            <a:r>
              <a:rPr lang="en-GB" b="1" dirty="0"/>
              <a:t>7. AOB (Joanne)</a:t>
            </a:r>
            <a:endParaRPr lang="en-GB" dirty="0"/>
          </a:p>
          <a:p>
            <a:pPr marL="685800" lvl="1" indent="-342900">
              <a:buFont typeface="+mj-lt"/>
              <a:buAutoNum type="arabicPeriod"/>
            </a:pPr>
            <a:r>
              <a:rPr lang="en-GB" sz="2100" b="1" dirty="0"/>
              <a:t>Date of next Public Meeting – Wednesday 3</a:t>
            </a:r>
            <a:r>
              <a:rPr lang="en-GB" sz="2100" b="1" baseline="30000" dirty="0"/>
              <a:t>rd</a:t>
            </a:r>
            <a:r>
              <a:rPr lang="en-GB" sz="2100" b="1" dirty="0"/>
              <a:t> June tbc </a:t>
            </a:r>
            <a:endParaRPr lang="en-GB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E2CD-B42D-CC43-3734-70723717BF70}"/>
              </a:ext>
            </a:extLst>
          </p:cNvPr>
          <p:cNvSpPr txBox="1"/>
          <p:nvPr/>
        </p:nvSpPr>
        <p:spPr>
          <a:xfrm>
            <a:off x="2896666" y="321402"/>
            <a:ext cx="3054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PPG Meeting Agenda </a:t>
            </a:r>
            <a:endParaRPr lang="en-GB" sz="1600" dirty="0"/>
          </a:p>
          <a:p>
            <a:pPr algn="ctr"/>
            <a:r>
              <a:rPr lang="en-GB" sz="1600" b="1" dirty="0"/>
              <a:t>Wednesday 25</a:t>
            </a:r>
            <a:r>
              <a:rPr lang="en-GB" sz="1600" b="1" baseline="30000" dirty="0"/>
              <a:t>th</a:t>
            </a:r>
            <a:r>
              <a:rPr lang="en-GB" sz="1600" b="1" dirty="0"/>
              <a:t> February 2026 </a:t>
            </a:r>
            <a:endParaRPr lang="en-GB" sz="1600" dirty="0"/>
          </a:p>
          <a:p>
            <a:pPr algn="ctr"/>
            <a:r>
              <a:rPr lang="en-GB" sz="1600" b="1" dirty="0"/>
              <a:t>6-7.30pm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256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6A21D5-66AD-7CF0-52FA-F76A14B5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4. Matters Arising: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0946C-FCBF-550C-EEDB-E4D872C4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2" y="1885280"/>
            <a:ext cx="8577065" cy="4678182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Improving Appointment Cancellations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- To make cancellations easier and reduce missed appointments, the surgery will explore the following:</a:t>
            </a:r>
          </a:p>
          <a:p>
            <a:pPr lvl="0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Look at current cancellation options  by telephone -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practice will 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review the cancellation options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 on the surgery's website. The goal is to make these features more prominent and user-friendly, ensuring patients can easily find and use them.</a:t>
            </a:r>
          </a:p>
          <a:p>
            <a:pPr lvl="0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Text Message Reply Function -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surgery will 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explore a text message reply function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that allows patients to cancel an appointment by simply texting back "CANCEL." This would provide a quick and convenient option for patients who prefer to manage appointments via text.</a:t>
            </a:r>
          </a:p>
          <a:p>
            <a:pPr lvl="0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Enhancing Appointment Text Messages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- To provide clearer and more useful information, the surgery will 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review and update its automated messaging system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 Ideally to include key details requested by the PPG,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Healthcare Professional's Name: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The name of the specific healthcare professional (e.g., GP, Nurse, Pharmacist) the patient is scheduled to see.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Appointment Type: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A clear description of the appointment type (e.g., face-to-face consultation, phone consultation, video call).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Location/Contact Details: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A reminder of the location for face-to-face appointments or instructions on how to receive a phone or video call.</a:t>
            </a:r>
          </a:p>
          <a:p>
            <a:pPr marL="3429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Reminder about how online Triage System works</a:t>
            </a:r>
          </a:p>
        </p:txBody>
      </p:sp>
    </p:spTree>
    <p:extLst>
      <p:ext uri="{BB962C8B-B14F-4D97-AF65-F5344CB8AC3E}">
        <p14:creationId xmlns:p14="http://schemas.microsoft.com/office/powerpoint/2010/main" val="390239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80705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9881"/>
            <a:ext cx="9138998" cy="119305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4806409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4804863"/>
            <a:ext cx="9144000" cy="11980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0E32ED-2A95-7693-FD1F-63225C8C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24253"/>
            <a:ext cx="7421963" cy="240939"/>
          </a:xfrm>
        </p:spPr>
        <p:txBody>
          <a:bodyPr>
            <a:noAutofit/>
          </a:bodyPr>
          <a:lstStyle/>
          <a:p>
            <a:pPr marL="257175" indent="-257175" algn="ctr"/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St Peter’s Health Centre update (</a:t>
            </a:r>
            <a:r>
              <a:rPr lang="en-US" sz="30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Jarvis</a:t>
            </a:r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8" name="Picture 7" descr="A logo with a city silhouette&#10;&#10;Description automatically generated with medium confidence">
            <a:extLst>
              <a:ext uri="{FF2B5EF4-FFF2-40B4-BE49-F238E27FC236}">
                <a16:creationId xmlns:a16="http://schemas.microsoft.com/office/drawing/2014/main" id="{5BA3C06B-4525-E776-B07E-C1385335A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9282" y="1159178"/>
            <a:ext cx="4805435" cy="2411455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08CC9-3E16-02FB-60F6-B0A5557D6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192" y="3732149"/>
            <a:ext cx="6249620" cy="8399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653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51A92-0FC6-B84A-99F6-030F1CB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New staff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B20131-A374-5BD7-701E-7E3E8BF34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0585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22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D545-72C4-89E7-9703-E76D8241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en-GB" sz="2800"/>
              <a:t>New Fibroscanning project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1968-D407-C808-4577-21487E84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r>
              <a:rPr lang="en-GB" sz="1600"/>
              <a:t>Two specialist nurses are now offering Fibroscanning at the Practice – we are the first surgery in the PCN to have in house access for this </a:t>
            </a:r>
          </a:p>
          <a:p>
            <a:r>
              <a:rPr lang="en-GB" sz="1600"/>
              <a:t>It is a quick and painless state of the art investigation of liver health</a:t>
            </a:r>
          </a:p>
          <a:p>
            <a:r>
              <a:rPr lang="en-GB" sz="1600"/>
              <a:t>Patients have been invited if they drink over 35 units of alcohol a week, or are diabetics who have a BMI over 30, or are people known to have fatty liver disease – we have been thrilled with the response and now have a waiting list </a:t>
            </a:r>
          </a:p>
          <a:p>
            <a:endParaRPr lang="en-GB" sz="1600"/>
          </a:p>
        </p:txBody>
      </p:sp>
      <p:pic>
        <p:nvPicPr>
          <p:cNvPr id="7" name="Picture 6" descr="A cartoon of a doctor and a patient&#10;&#10;AI-generated content may be incorrect.">
            <a:extLst>
              <a:ext uri="{FF2B5EF4-FFF2-40B4-BE49-F238E27FC236}">
                <a16:creationId xmlns:a16="http://schemas.microsoft.com/office/drawing/2014/main" id="{1CC43BE7-D41D-B1D4-7CDF-8275B132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61" y="1894563"/>
            <a:ext cx="4000620" cy="30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63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1506</Words>
  <Application>Microsoft Macintosh PowerPoint</Application>
  <PresentationFormat>On-screen Show (4:3)</PresentationFormat>
  <Paragraphs>164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Courier New</vt:lpstr>
      <vt:lpstr>Symbol</vt:lpstr>
      <vt:lpstr>2_Office Theme</vt:lpstr>
      <vt:lpstr>3_Office Theme</vt:lpstr>
      <vt:lpstr>PowerPoint Presentation</vt:lpstr>
      <vt:lpstr>1. WELCOME to St Peter’s PPG!</vt:lpstr>
      <vt:lpstr>What is  the PPG? </vt:lpstr>
      <vt:lpstr>5. Information about St Peter’s PPG</vt:lpstr>
      <vt:lpstr>PowerPoint Presentation</vt:lpstr>
      <vt:lpstr>4. Matters Arising:</vt:lpstr>
      <vt:lpstr> 4. St Peter’s Health Centre update (Dr Jarvis)  </vt:lpstr>
      <vt:lpstr>New staff</vt:lpstr>
      <vt:lpstr>New Fibroscanning project </vt:lpstr>
      <vt:lpstr>New Respiratory Hub</vt:lpstr>
      <vt:lpstr>New ADHD service</vt:lpstr>
      <vt:lpstr>Appointment data</vt:lpstr>
      <vt:lpstr>Appointments data </vt:lpstr>
      <vt:lpstr>Appointments data </vt:lpstr>
      <vt:lpstr>How can the PPG help?</vt:lpstr>
      <vt:lpstr>End of the Quality Outcomes Framework (QOF)year</vt:lpstr>
      <vt:lpstr>Every Friday at Robert Lodge 35-70, Robert Lodge Community Space, Manor Place, Brighton, BN2 5FG</vt:lpstr>
      <vt:lpstr>PowerPoint Presentation</vt:lpstr>
      <vt:lpstr>Community Support Groups &amp; Education (Joanne)  </vt:lpstr>
      <vt:lpstr>PowerPoint Presentation</vt:lpstr>
      <vt:lpstr>8. AOB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PPG Public Meeting</dc:title>
  <dc:subject/>
  <dc:creator>Jarvis Rebecca (St Peters Medical Centre)</dc:creator>
  <cp:keywords/>
  <dc:description>generated using python-pptx</dc:description>
  <cp:lastModifiedBy>Joanne Smith</cp:lastModifiedBy>
  <cp:revision>38</cp:revision>
  <cp:lastPrinted>2026-02-11T10:25:27Z</cp:lastPrinted>
  <dcterms:created xsi:type="dcterms:W3CDTF">2013-01-27T09:14:16Z</dcterms:created>
  <dcterms:modified xsi:type="dcterms:W3CDTF">2026-02-22T17:28:54Z</dcterms:modified>
  <cp:category/>
</cp:coreProperties>
</file>